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1.xml" ContentType="application/vnd.openxmlformats-officedocument.presentationml.tags+xml"/>
  <Override PartName="/ppt/notesSlides/notesSlide77.xml" ContentType="application/vnd.openxmlformats-officedocument.presentationml.notesSlide+xml"/>
  <Override PartName="/ppt/tags/tag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80.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8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tags/tag3.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sldIdLst>
    <p:sldId id="256" r:id="rId2"/>
    <p:sldId id="292" r:id="rId3"/>
    <p:sldId id="293" r:id="rId4"/>
    <p:sldId id="277" r:id="rId5"/>
    <p:sldId id="278" r:id="rId6"/>
    <p:sldId id="276" r:id="rId7"/>
    <p:sldId id="275" r:id="rId8"/>
    <p:sldId id="273" r:id="rId9"/>
    <p:sldId id="390" r:id="rId10"/>
    <p:sldId id="283" r:id="rId11"/>
    <p:sldId id="282" r:id="rId12"/>
    <p:sldId id="298" r:id="rId13"/>
    <p:sldId id="323" r:id="rId14"/>
    <p:sldId id="348" r:id="rId15"/>
    <p:sldId id="413" r:id="rId16"/>
    <p:sldId id="347" r:id="rId17"/>
    <p:sldId id="409" r:id="rId18"/>
    <p:sldId id="313" r:id="rId19"/>
    <p:sldId id="316" r:id="rId20"/>
    <p:sldId id="300" r:id="rId21"/>
    <p:sldId id="315" r:id="rId22"/>
    <p:sldId id="352" r:id="rId23"/>
    <p:sldId id="414" r:id="rId24"/>
    <p:sldId id="391" r:id="rId25"/>
    <p:sldId id="364" r:id="rId26"/>
    <p:sldId id="367" r:id="rId27"/>
    <p:sldId id="366" r:id="rId28"/>
    <p:sldId id="382" r:id="rId29"/>
    <p:sldId id="419" r:id="rId30"/>
    <p:sldId id="383" r:id="rId31"/>
    <p:sldId id="392" r:id="rId32"/>
    <p:sldId id="393" r:id="rId33"/>
    <p:sldId id="394" r:id="rId34"/>
    <p:sldId id="395" r:id="rId35"/>
    <p:sldId id="396" r:id="rId36"/>
    <p:sldId id="397" r:id="rId37"/>
    <p:sldId id="302" r:id="rId38"/>
    <p:sldId id="335" r:id="rId39"/>
    <p:sldId id="334" r:id="rId40"/>
    <p:sldId id="415" r:id="rId41"/>
    <p:sldId id="329" r:id="rId42"/>
    <p:sldId id="354" r:id="rId43"/>
    <p:sldId id="312" r:id="rId44"/>
    <p:sldId id="322" r:id="rId45"/>
    <p:sldId id="319" r:id="rId46"/>
    <p:sldId id="368" r:id="rId47"/>
    <p:sldId id="407" r:id="rId48"/>
    <p:sldId id="420" r:id="rId49"/>
    <p:sldId id="406" r:id="rId50"/>
    <p:sldId id="404" r:id="rId51"/>
    <p:sldId id="355" r:id="rId52"/>
    <p:sldId id="356" r:id="rId53"/>
    <p:sldId id="357" r:id="rId54"/>
    <p:sldId id="358" r:id="rId55"/>
    <p:sldId id="309" r:id="rId56"/>
    <p:sldId id="417" r:id="rId57"/>
    <p:sldId id="359" r:id="rId58"/>
    <p:sldId id="373" r:id="rId59"/>
    <p:sldId id="377" r:id="rId60"/>
    <p:sldId id="308" r:id="rId61"/>
    <p:sldId id="379" r:id="rId62"/>
    <p:sldId id="381" r:id="rId63"/>
    <p:sldId id="325" r:id="rId64"/>
    <p:sldId id="363" r:id="rId65"/>
    <p:sldId id="421" r:id="rId66"/>
    <p:sldId id="398" r:id="rId67"/>
    <p:sldId id="399" r:id="rId68"/>
    <p:sldId id="400" r:id="rId69"/>
    <p:sldId id="423" r:id="rId70"/>
    <p:sldId id="326" r:id="rId71"/>
    <p:sldId id="416" r:id="rId72"/>
    <p:sldId id="365" r:id="rId73"/>
    <p:sldId id="412" r:id="rId74"/>
    <p:sldId id="260" r:id="rId75"/>
    <p:sldId id="330" r:id="rId76"/>
    <p:sldId id="318" r:id="rId77"/>
    <p:sldId id="311" r:id="rId78"/>
    <p:sldId id="305" r:id="rId79"/>
    <p:sldId id="306" r:id="rId80"/>
    <p:sldId id="341" r:id="rId81"/>
    <p:sldId id="339" r:id="rId82"/>
    <p:sldId id="340" r:id="rId83"/>
    <p:sldId id="328" r:id="rId84"/>
    <p:sldId id="285" r:id="rId85"/>
    <p:sldId id="403" r:id="rId86"/>
    <p:sldId id="286" r:id="rId87"/>
    <p:sldId id="287" r:id="rId88"/>
    <p:sldId id="288" r:id="rId89"/>
    <p:sldId id="289" r:id="rId90"/>
    <p:sldId id="290" r:id="rId91"/>
    <p:sldId id="294" r:id="rId92"/>
    <p:sldId id="295" r:id="rId93"/>
    <p:sldId id="296" r:id="rId94"/>
    <p:sldId id="372" r:id="rId95"/>
    <p:sldId id="389" r:id="rId96"/>
    <p:sldId id="422"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B000"/>
    <a:srgbClr val="00B900"/>
    <a:srgbClr val="FF23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54"/>
    <p:restoredTop sz="93405"/>
  </p:normalViewPr>
  <p:slideViewPr>
    <p:cSldViewPr snapToGrid="0" snapToObjects="1">
      <p:cViewPr varScale="1">
        <p:scale>
          <a:sx n="105" d="100"/>
          <a:sy n="105" d="100"/>
        </p:scale>
        <p:origin x="8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197F14-1E2B-490A-B3A7-8129D097B3A1}"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572A237B-F5EB-4BB4-9C68-5D332FEF894F}">
      <dgm:prSet/>
      <dgm:spPr/>
      <dgm:t>
        <a:bodyPr/>
        <a:lstStyle/>
        <a:p>
          <a:r>
            <a:rPr lang="en-US"/>
            <a:t>Behavioral </a:t>
          </a:r>
        </a:p>
      </dgm:t>
    </dgm:pt>
    <dgm:pt modelId="{189F7827-0EE6-4265-9D9D-BBDA3E49592E}" type="parTrans" cxnId="{946D5E62-D560-4035-97C9-6B8ACE0684EA}">
      <dgm:prSet/>
      <dgm:spPr/>
      <dgm:t>
        <a:bodyPr/>
        <a:lstStyle/>
        <a:p>
          <a:endParaRPr lang="en-US"/>
        </a:p>
      </dgm:t>
    </dgm:pt>
    <dgm:pt modelId="{46381E52-7FE2-4795-B658-E61EDCF850AA}" type="sibTrans" cxnId="{946D5E62-D560-4035-97C9-6B8ACE0684EA}">
      <dgm:prSet/>
      <dgm:spPr/>
      <dgm:t>
        <a:bodyPr/>
        <a:lstStyle/>
        <a:p>
          <a:endParaRPr lang="en-US"/>
        </a:p>
      </dgm:t>
    </dgm:pt>
    <dgm:pt modelId="{1975B44E-BB67-42CE-922B-2E0044C77FAF}">
      <dgm:prSet/>
      <dgm:spPr/>
      <dgm:t>
        <a:bodyPr/>
        <a:lstStyle/>
        <a:p>
          <a:r>
            <a:rPr lang="en-US" dirty="0"/>
            <a:t>Discrimination judgements of depth where specific cue values are controlled</a:t>
          </a:r>
        </a:p>
      </dgm:t>
    </dgm:pt>
    <dgm:pt modelId="{2FA29C0B-9DF1-4065-8BB9-7B6AE52C22FD}" type="parTrans" cxnId="{8C14591C-D191-44BD-A17B-26A6F81C95A0}">
      <dgm:prSet/>
      <dgm:spPr/>
      <dgm:t>
        <a:bodyPr/>
        <a:lstStyle/>
        <a:p>
          <a:endParaRPr lang="en-US"/>
        </a:p>
      </dgm:t>
    </dgm:pt>
    <dgm:pt modelId="{0C76AEA1-CF5F-4D13-9A53-413F5BEF48B6}" type="sibTrans" cxnId="{8C14591C-D191-44BD-A17B-26A6F81C95A0}">
      <dgm:prSet/>
      <dgm:spPr/>
      <dgm:t>
        <a:bodyPr/>
        <a:lstStyle/>
        <a:p>
          <a:endParaRPr lang="en-US"/>
        </a:p>
      </dgm:t>
    </dgm:pt>
    <dgm:pt modelId="{56EF4AE1-4F97-40C9-91CD-1E2A10376C04}">
      <dgm:prSet/>
      <dgm:spPr/>
      <dgm:t>
        <a:bodyPr/>
        <a:lstStyle/>
        <a:p>
          <a:r>
            <a:rPr lang="en-US"/>
            <a:t>Eye-Tracking </a:t>
          </a:r>
        </a:p>
      </dgm:t>
    </dgm:pt>
    <dgm:pt modelId="{96B36856-6E50-4D3B-A3AC-8FD1A47702C3}" type="parTrans" cxnId="{8BEE44C4-20A5-4E6F-9A97-82FD4C92D4E3}">
      <dgm:prSet/>
      <dgm:spPr/>
      <dgm:t>
        <a:bodyPr/>
        <a:lstStyle/>
        <a:p>
          <a:endParaRPr lang="en-US"/>
        </a:p>
      </dgm:t>
    </dgm:pt>
    <dgm:pt modelId="{B829E93C-C8AB-4805-BFCF-CED046FFC334}" type="sibTrans" cxnId="{8BEE44C4-20A5-4E6F-9A97-82FD4C92D4E3}">
      <dgm:prSet/>
      <dgm:spPr/>
      <dgm:t>
        <a:bodyPr/>
        <a:lstStyle/>
        <a:p>
          <a:endParaRPr lang="en-US"/>
        </a:p>
      </dgm:t>
    </dgm:pt>
    <dgm:pt modelId="{5C333FC7-EFC6-45F4-9799-A0082660DA38}">
      <dgm:prSet/>
      <dgm:spPr/>
      <dgm:t>
        <a:bodyPr/>
        <a:lstStyle/>
        <a:p>
          <a:r>
            <a:rPr lang="en-US"/>
            <a:t>Does gaze behavior predict the temporal course of cue extraction and cue weighting?</a:t>
          </a:r>
        </a:p>
      </dgm:t>
    </dgm:pt>
    <dgm:pt modelId="{694B0B78-7AA8-45E1-B5C0-DAD4A22745D6}" type="parTrans" cxnId="{D10CA2EF-42D9-4D83-9BCB-1DB34D49EC45}">
      <dgm:prSet/>
      <dgm:spPr/>
      <dgm:t>
        <a:bodyPr/>
        <a:lstStyle/>
        <a:p>
          <a:endParaRPr lang="en-US"/>
        </a:p>
      </dgm:t>
    </dgm:pt>
    <dgm:pt modelId="{A3FAC7F7-5374-4EFE-B094-764C036995BF}" type="sibTrans" cxnId="{D10CA2EF-42D9-4D83-9BCB-1DB34D49EC45}">
      <dgm:prSet/>
      <dgm:spPr/>
      <dgm:t>
        <a:bodyPr/>
        <a:lstStyle/>
        <a:p>
          <a:endParaRPr lang="en-US"/>
        </a:p>
      </dgm:t>
    </dgm:pt>
    <dgm:pt modelId="{05D5C569-6BFB-42E2-BDB1-931A7062E5D3}">
      <dgm:prSet/>
      <dgm:spPr/>
      <dgm:t>
        <a:bodyPr/>
        <a:lstStyle/>
        <a:p>
          <a:r>
            <a:rPr lang="en-US"/>
            <a:t>Computer Model of Depth Cues </a:t>
          </a:r>
        </a:p>
      </dgm:t>
    </dgm:pt>
    <dgm:pt modelId="{C9E2452F-DECA-45D1-B6E0-52E8836E93E7}" type="parTrans" cxnId="{DC8E78B8-9D37-4EC0-B863-FD3B954C3350}">
      <dgm:prSet/>
      <dgm:spPr/>
      <dgm:t>
        <a:bodyPr/>
        <a:lstStyle/>
        <a:p>
          <a:endParaRPr lang="en-US"/>
        </a:p>
      </dgm:t>
    </dgm:pt>
    <dgm:pt modelId="{C8FA7909-A96B-4443-B3BB-AF390817B6F8}" type="sibTrans" cxnId="{DC8E78B8-9D37-4EC0-B863-FD3B954C3350}">
      <dgm:prSet/>
      <dgm:spPr/>
      <dgm:t>
        <a:bodyPr/>
        <a:lstStyle/>
        <a:p>
          <a:endParaRPr lang="en-US"/>
        </a:p>
      </dgm:t>
    </dgm:pt>
    <dgm:pt modelId="{4A530318-21AE-42E7-B775-C9465F9746C3}">
      <dgm:prSet/>
      <dgm:spPr/>
      <dgm:t>
        <a:bodyPr/>
        <a:lstStyle/>
        <a:p>
          <a:r>
            <a:rPr lang="en-US"/>
            <a:t>Predict classification of depth cues in real world scenes </a:t>
          </a:r>
        </a:p>
      </dgm:t>
    </dgm:pt>
    <dgm:pt modelId="{4C364BFF-1E3C-48B0-AF42-75BD094782AB}" type="parTrans" cxnId="{2D346D40-5E68-4AE9-910C-BEC012A65208}">
      <dgm:prSet/>
      <dgm:spPr/>
      <dgm:t>
        <a:bodyPr/>
        <a:lstStyle/>
        <a:p>
          <a:endParaRPr lang="en-US"/>
        </a:p>
      </dgm:t>
    </dgm:pt>
    <dgm:pt modelId="{28549B28-E32A-4F9F-A21C-64C5EBE0C90C}" type="sibTrans" cxnId="{2D346D40-5E68-4AE9-910C-BEC012A65208}">
      <dgm:prSet/>
      <dgm:spPr/>
      <dgm:t>
        <a:bodyPr/>
        <a:lstStyle/>
        <a:p>
          <a:endParaRPr lang="en-US"/>
        </a:p>
      </dgm:t>
    </dgm:pt>
    <dgm:pt modelId="{81AE1128-29CA-44AE-ADC2-5062E14B4404}">
      <dgm:prSet/>
      <dgm:spPr/>
      <dgm:t>
        <a:bodyPr/>
        <a:lstStyle/>
        <a:p>
          <a:r>
            <a:rPr lang="en-US"/>
            <a:t>Applications </a:t>
          </a:r>
        </a:p>
      </dgm:t>
    </dgm:pt>
    <dgm:pt modelId="{2563AA77-06D3-426F-98EC-52C07B29851B}" type="parTrans" cxnId="{0B33C943-A00C-4D8B-B890-72895D1043BF}">
      <dgm:prSet/>
      <dgm:spPr/>
      <dgm:t>
        <a:bodyPr/>
        <a:lstStyle/>
        <a:p>
          <a:endParaRPr lang="en-US"/>
        </a:p>
      </dgm:t>
    </dgm:pt>
    <dgm:pt modelId="{3EB61BB0-735E-4A5C-BDB2-4B61CB376E6E}" type="sibTrans" cxnId="{0B33C943-A00C-4D8B-B890-72895D1043BF}">
      <dgm:prSet/>
      <dgm:spPr/>
      <dgm:t>
        <a:bodyPr/>
        <a:lstStyle/>
        <a:p>
          <a:endParaRPr lang="en-US"/>
        </a:p>
      </dgm:t>
    </dgm:pt>
    <dgm:pt modelId="{1D2C4B27-E883-4464-B50A-4B3E43269FE5}">
      <dgm:prSet/>
      <dgm:spPr/>
      <dgm:t>
        <a:bodyPr/>
        <a:lstStyle/>
        <a:p>
          <a:r>
            <a:rPr lang="en-US"/>
            <a:t>Virtual Reality </a:t>
          </a:r>
        </a:p>
      </dgm:t>
    </dgm:pt>
    <dgm:pt modelId="{A3ADB0C7-7ED0-4693-8D7B-984252DA1785}" type="parTrans" cxnId="{9B17772B-A1CE-4BEE-98A0-29FA6A98AB12}">
      <dgm:prSet/>
      <dgm:spPr/>
      <dgm:t>
        <a:bodyPr/>
        <a:lstStyle/>
        <a:p>
          <a:endParaRPr lang="en-US"/>
        </a:p>
      </dgm:t>
    </dgm:pt>
    <dgm:pt modelId="{ECC4B3DF-8C3A-48B1-8D65-A178B5EB713A}" type="sibTrans" cxnId="{9B17772B-A1CE-4BEE-98A0-29FA6A98AB12}">
      <dgm:prSet/>
      <dgm:spPr/>
      <dgm:t>
        <a:bodyPr/>
        <a:lstStyle/>
        <a:p>
          <a:endParaRPr lang="en-US"/>
        </a:p>
      </dgm:t>
    </dgm:pt>
    <dgm:pt modelId="{7B72752D-83B9-4D06-A75E-0239EE383E41}">
      <dgm:prSet/>
      <dgm:spPr/>
      <dgm:t>
        <a:bodyPr/>
        <a:lstStyle/>
        <a:p>
          <a:r>
            <a:rPr lang="en-US"/>
            <a:t>HCI </a:t>
          </a:r>
        </a:p>
      </dgm:t>
    </dgm:pt>
    <dgm:pt modelId="{FAE90612-57E0-453D-94F9-247CBFEB20C4}" type="parTrans" cxnId="{692817F4-33DA-47DF-9915-99A7632BF540}">
      <dgm:prSet/>
      <dgm:spPr/>
      <dgm:t>
        <a:bodyPr/>
        <a:lstStyle/>
        <a:p>
          <a:endParaRPr lang="en-US"/>
        </a:p>
      </dgm:t>
    </dgm:pt>
    <dgm:pt modelId="{6071634E-38D5-4373-8FFF-F199DD464BD8}" type="sibTrans" cxnId="{692817F4-33DA-47DF-9915-99A7632BF540}">
      <dgm:prSet/>
      <dgm:spPr/>
      <dgm:t>
        <a:bodyPr/>
        <a:lstStyle/>
        <a:p>
          <a:endParaRPr lang="en-US"/>
        </a:p>
      </dgm:t>
    </dgm:pt>
    <dgm:pt modelId="{B2456F70-83BC-46E6-BE06-06938BF8247B}">
      <dgm:prSet/>
      <dgm:spPr/>
      <dgm:t>
        <a:bodyPr/>
        <a:lstStyle/>
        <a:p>
          <a:r>
            <a:rPr lang="en-US" dirty="0"/>
            <a:t>Aging </a:t>
          </a:r>
        </a:p>
      </dgm:t>
    </dgm:pt>
    <dgm:pt modelId="{DC22B9C1-B6B3-494E-B19B-EB2303A442A0}" type="parTrans" cxnId="{BD116AEE-935B-43AB-85FA-D00109940D3F}">
      <dgm:prSet/>
      <dgm:spPr/>
      <dgm:t>
        <a:bodyPr/>
        <a:lstStyle/>
        <a:p>
          <a:endParaRPr lang="en-US"/>
        </a:p>
      </dgm:t>
    </dgm:pt>
    <dgm:pt modelId="{8CECF2ED-F4E3-4E68-B441-B7E185B7B628}" type="sibTrans" cxnId="{BD116AEE-935B-43AB-85FA-D00109940D3F}">
      <dgm:prSet/>
      <dgm:spPr/>
      <dgm:t>
        <a:bodyPr/>
        <a:lstStyle/>
        <a:p>
          <a:endParaRPr lang="en-US"/>
        </a:p>
      </dgm:t>
    </dgm:pt>
    <dgm:pt modelId="{3F647947-5D69-5247-AEAA-2199730CF661}" type="pres">
      <dgm:prSet presAssocID="{1A197F14-1E2B-490A-B3A7-8129D097B3A1}" presName="linear" presStyleCnt="0">
        <dgm:presLayoutVars>
          <dgm:dir/>
          <dgm:animLvl val="lvl"/>
          <dgm:resizeHandles val="exact"/>
        </dgm:presLayoutVars>
      </dgm:prSet>
      <dgm:spPr/>
    </dgm:pt>
    <dgm:pt modelId="{1971FB0F-F9CD-9F4A-A567-B3C496BEDF13}" type="pres">
      <dgm:prSet presAssocID="{572A237B-F5EB-4BB4-9C68-5D332FEF894F}" presName="parentLin" presStyleCnt="0"/>
      <dgm:spPr/>
    </dgm:pt>
    <dgm:pt modelId="{ED596B30-72AC-E048-88CC-9AFB234F8BC8}" type="pres">
      <dgm:prSet presAssocID="{572A237B-F5EB-4BB4-9C68-5D332FEF894F}" presName="parentLeftMargin" presStyleLbl="node1" presStyleIdx="0" presStyleCnt="4"/>
      <dgm:spPr/>
    </dgm:pt>
    <dgm:pt modelId="{2499B609-5568-7042-8B3F-D2900141F88E}" type="pres">
      <dgm:prSet presAssocID="{572A237B-F5EB-4BB4-9C68-5D332FEF894F}" presName="parentText" presStyleLbl="node1" presStyleIdx="0" presStyleCnt="4">
        <dgm:presLayoutVars>
          <dgm:chMax val="0"/>
          <dgm:bulletEnabled val="1"/>
        </dgm:presLayoutVars>
      </dgm:prSet>
      <dgm:spPr/>
    </dgm:pt>
    <dgm:pt modelId="{D4831787-6D8E-224F-838E-8DBEEC796EB1}" type="pres">
      <dgm:prSet presAssocID="{572A237B-F5EB-4BB4-9C68-5D332FEF894F}" presName="negativeSpace" presStyleCnt="0"/>
      <dgm:spPr/>
    </dgm:pt>
    <dgm:pt modelId="{D265F0C9-A16E-1343-AAF8-B30B260D01FC}" type="pres">
      <dgm:prSet presAssocID="{572A237B-F5EB-4BB4-9C68-5D332FEF894F}" presName="childText" presStyleLbl="conFgAcc1" presStyleIdx="0" presStyleCnt="4">
        <dgm:presLayoutVars>
          <dgm:bulletEnabled val="1"/>
        </dgm:presLayoutVars>
      </dgm:prSet>
      <dgm:spPr/>
    </dgm:pt>
    <dgm:pt modelId="{D7ADB0A6-A730-6943-A469-4D365E67899E}" type="pres">
      <dgm:prSet presAssocID="{46381E52-7FE2-4795-B658-E61EDCF850AA}" presName="spaceBetweenRectangles" presStyleCnt="0"/>
      <dgm:spPr/>
    </dgm:pt>
    <dgm:pt modelId="{09013D86-F35D-0D46-A9C4-9290FFDA30A7}" type="pres">
      <dgm:prSet presAssocID="{56EF4AE1-4F97-40C9-91CD-1E2A10376C04}" presName="parentLin" presStyleCnt="0"/>
      <dgm:spPr/>
    </dgm:pt>
    <dgm:pt modelId="{CC73C026-E033-424E-B0D7-0F4D52FD7AB3}" type="pres">
      <dgm:prSet presAssocID="{56EF4AE1-4F97-40C9-91CD-1E2A10376C04}" presName="parentLeftMargin" presStyleLbl="node1" presStyleIdx="0" presStyleCnt="4"/>
      <dgm:spPr/>
    </dgm:pt>
    <dgm:pt modelId="{BDA15046-C298-D245-B253-DDD6C7FB192C}" type="pres">
      <dgm:prSet presAssocID="{56EF4AE1-4F97-40C9-91CD-1E2A10376C04}" presName="parentText" presStyleLbl="node1" presStyleIdx="1" presStyleCnt="4">
        <dgm:presLayoutVars>
          <dgm:chMax val="0"/>
          <dgm:bulletEnabled val="1"/>
        </dgm:presLayoutVars>
      </dgm:prSet>
      <dgm:spPr/>
    </dgm:pt>
    <dgm:pt modelId="{19A37425-5D91-104B-A3AF-D93AB69FAB5B}" type="pres">
      <dgm:prSet presAssocID="{56EF4AE1-4F97-40C9-91CD-1E2A10376C04}" presName="negativeSpace" presStyleCnt="0"/>
      <dgm:spPr/>
    </dgm:pt>
    <dgm:pt modelId="{9A0BDA51-9C50-7F47-B8D0-717D4193513D}" type="pres">
      <dgm:prSet presAssocID="{56EF4AE1-4F97-40C9-91CD-1E2A10376C04}" presName="childText" presStyleLbl="conFgAcc1" presStyleIdx="1" presStyleCnt="4">
        <dgm:presLayoutVars>
          <dgm:bulletEnabled val="1"/>
        </dgm:presLayoutVars>
      </dgm:prSet>
      <dgm:spPr/>
    </dgm:pt>
    <dgm:pt modelId="{45B06602-AEBC-1E49-BBF1-A7DC99EBF3D0}" type="pres">
      <dgm:prSet presAssocID="{B829E93C-C8AB-4805-BFCF-CED046FFC334}" presName="spaceBetweenRectangles" presStyleCnt="0"/>
      <dgm:spPr/>
    </dgm:pt>
    <dgm:pt modelId="{60DE8C83-FD1B-1246-926C-3B5785F3719E}" type="pres">
      <dgm:prSet presAssocID="{05D5C569-6BFB-42E2-BDB1-931A7062E5D3}" presName="parentLin" presStyleCnt="0"/>
      <dgm:spPr/>
    </dgm:pt>
    <dgm:pt modelId="{A6F73A6C-793E-E047-8BFE-C034619B91F9}" type="pres">
      <dgm:prSet presAssocID="{05D5C569-6BFB-42E2-BDB1-931A7062E5D3}" presName="parentLeftMargin" presStyleLbl="node1" presStyleIdx="1" presStyleCnt="4"/>
      <dgm:spPr/>
    </dgm:pt>
    <dgm:pt modelId="{8D0EA3BD-FD0E-B14C-8886-537A8BAC9C3D}" type="pres">
      <dgm:prSet presAssocID="{05D5C569-6BFB-42E2-BDB1-931A7062E5D3}" presName="parentText" presStyleLbl="node1" presStyleIdx="2" presStyleCnt="4">
        <dgm:presLayoutVars>
          <dgm:chMax val="0"/>
          <dgm:bulletEnabled val="1"/>
        </dgm:presLayoutVars>
      </dgm:prSet>
      <dgm:spPr/>
    </dgm:pt>
    <dgm:pt modelId="{DD5FBDE2-FB5E-204F-9E07-6014C5E7582E}" type="pres">
      <dgm:prSet presAssocID="{05D5C569-6BFB-42E2-BDB1-931A7062E5D3}" presName="negativeSpace" presStyleCnt="0"/>
      <dgm:spPr/>
    </dgm:pt>
    <dgm:pt modelId="{7DC9C533-5B73-4A4B-B0DF-6A5D32122C2D}" type="pres">
      <dgm:prSet presAssocID="{05D5C569-6BFB-42E2-BDB1-931A7062E5D3}" presName="childText" presStyleLbl="conFgAcc1" presStyleIdx="2" presStyleCnt="4">
        <dgm:presLayoutVars>
          <dgm:bulletEnabled val="1"/>
        </dgm:presLayoutVars>
      </dgm:prSet>
      <dgm:spPr/>
    </dgm:pt>
    <dgm:pt modelId="{DB387571-8A11-8545-B269-ED8B7C231543}" type="pres">
      <dgm:prSet presAssocID="{C8FA7909-A96B-4443-B3BB-AF390817B6F8}" presName="spaceBetweenRectangles" presStyleCnt="0"/>
      <dgm:spPr/>
    </dgm:pt>
    <dgm:pt modelId="{77E9A713-FF87-3541-9AFB-45E140D7EDCA}" type="pres">
      <dgm:prSet presAssocID="{81AE1128-29CA-44AE-ADC2-5062E14B4404}" presName="parentLin" presStyleCnt="0"/>
      <dgm:spPr/>
    </dgm:pt>
    <dgm:pt modelId="{CBC8B821-84F3-8743-88FF-1E4F786A3B2B}" type="pres">
      <dgm:prSet presAssocID="{81AE1128-29CA-44AE-ADC2-5062E14B4404}" presName="parentLeftMargin" presStyleLbl="node1" presStyleIdx="2" presStyleCnt="4"/>
      <dgm:spPr/>
    </dgm:pt>
    <dgm:pt modelId="{F0878C46-28D5-DC48-B84E-848B2BEA2D10}" type="pres">
      <dgm:prSet presAssocID="{81AE1128-29CA-44AE-ADC2-5062E14B4404}" presName="parentText" presStyleLbl="node1" presStyleIdx="3" presStyleCnt="4">
        <dgm:presLayoutVars>
          <dgm:chMax val="0"/>
          <dgm:bulletEnabled val="1"/>
        </dgm:presLayoutVars>
      </dgm:prSet>
      <dgm:spPr/>
    </dgm:pt>
    <dgm:pt modelId="{517A74B8-8BEC-D249-BE7A-3D9CB89FF01D}" type="pres">
      <dgm:prSet presAssocID="{81AE1128-29CA-44AE-ADC2-5062E14B4404}" presName="negativeSpace" presStyleCnt="0"/>
      <dgm:spPr/>
    </dgm:pt>
    <dgm:pt modelId="{3B207207-3F41-7C47-89E4-AD4AF60E24CB}" type="pres">
      <dgm:prSet presAssocID="{81AE1128-29CA-44AE-ADC2-5062E14B4404}" presName="childText" presStyleLbl="conFgAcc1" presStyleIdx="3" presStyleCnt="4">
        <dgm:presLayoutVars>
          <dgm:bulletEnabled val="1"/>
        </dgm:presLayoutVars>
      </dgm:prSet>
      <dgm:spPr/>
    </dgm:pt>
  </dgm:ptLst>
  <dgm:cxnLst>
    <dgm:cxn modelId="{10E6E40F-EF71-FB42-A320-20C66CDE4244}" type="presOf" srcId="{1A197F14-1E2B-490A-B3A7-8129D097B3A1}" destId="{3F647947-5D69-5247-AEAA-2199730CF661}" srcOrd="0" destOrd="0" presId="urn:microsoft.com/office/officeart/2005/8/layout/list1"/>
    <dgm:cxn modelId="{8C14591C-D191-44BD-A17B-26A6F81C95A0}" srcId="{572A237B-F5EB-4BB4-9C68-5D332FEF894F}" destId="{1975B44E-BB67-42CE-922B-2E0044C77FAF}" srcOrd="0" destOrd="0" parTransId="{2FA29C0B-9DF1-4065-8BB9-7B6AE52C22FD}" sibTransId="{0C76AEA1-CF5F-4D13-9A53-413F5BEF48B6}"/>
    <dgm:cxn modelId="{D6B56D1F-638A-BB4D-BCFD-5CD960F750D2}" type="presOf" srcId="{1975B44E-BB67-42CE-922B-2E0044C77FAF}" destId="{D265F0C9-A16E-1343-AAF8-B30B260D01FC}" srcOrd="0" destOrd="0" presId="urn:microsoft.com/office/officeart/2005/8/layout/list1"/>
    <dgm:cxn modelId="{8B3D9820-F183-E747-A181-A51FC53911E5}" type="presOf" srcId="{572A237B-F5EB-4BB4-9C68-5D332FEF894F}" destId="{ED596B30-72AC-E048-88CC-9AFB234F8BC8}" srcOrd="0" destOrd="0" presId="urn:microsoft.com/office/officeart/2005/8/layout/list1"/>
    <dgm:cxn modelId="{1BA8E622-26D0-C242-8437-E7546D85C97B}" type="presOf" srcId="{56EF4AE1-4F97-40C9-91CD-1E2A10376C04}" destId="{BDA15046-C298-D245-B253-DDD6C7FB192C}" srcOrd="1" destOrd="0" presId="urn:microsoft.com/office/officeart/2005/8/layout/list1"/>
    <dgm:cxn modelId="{9B17772B-A1CE-4BEE-98A0-29FA6A98AB12}" srcId="{81AE1128-29CA-44AE-ADC2-5062E14B4404}" destId="{1D2C4B27-E883-4464-B50A-4B3E43269FE5}" srcOrd="0" destOrd="0" parTransId="{A3ADB0C7-7ED0-4693-8D7B-984252DA1785}" sibTransId="{ECC4B3DF-8C3A-48B1-8D65-A178B5EB713A}"/>
    <dgm:cxn modelId="{2D346D40-5E68-4AE9-910C-BEC012A65208}" srcId="{05D5C569-6BFB-42E2-BDB1-931A7062E5D3}" destId="{4A530318-21AE-42E7-B775-C9465F9746C3}" srcOrd="0" destOrd="0" parTransId="{4C364BFF-1E3C-48B0-AF42-75BD094782AB}" sibTransId="{28549B28-E32A-4F9F-A21C-64C5EBE0C90C}"/>
    <dgm:cxn modelId="{0B33C943-A00C-4D8B-B890-72895D1043BF}" srcId="{1A197F14-1E2B-490A-B3A7-8129D097B3A1}" destId="{81AE1128-29CA-44AE-ADC2-5062E14B4404}" srcOrd="3" destOrd="0" parTransId="{2563AA77-06D3-426F-98EC-52C07B29851B}" sibTransId="{3EB61BB0-735E-4A5C-BDB2-4B61CB376E6E}"/>
    <dgm:cxn modelId="{6D116249-FCE5-0A4D-9CDA-6964C6C86834}" type="presOf" srcId="{81AE1128-29CA-44AE-ADC2-5062E14B4404}" destId="{F0878C46-28D5-DC48-B84E-848B2BEA2D10}" srcOrd="1" destOrd="0" presId="urn:microsoft.com/office/officeart/2005/8/layout/list1"/>
    <dgm:cxn modelId="{A539D356-4BF8-544D-AAA1-0AF28CDE7E4C}" type="presOf" srcId="{5C333FC7-EFC6-45F4-9799-A0082660DA38}" destId="{9A0BDA51-9C50-7F47-B8D0-717D4193513D}" srcOrd="0" destOrd="0" presId="urn:microsoft.com/office/officeart/2005/8/layout/list1"/>
    <dgm:cxn modelId="{946D5E62-D560-4035-97C9-6B8ACE0684EA}" srcId="{1A197F14-1E2B-490A-B3A7-8129D097B3A1}" destId="{572A237B-F5EB-4BB4-9C68-5D332FEF894F}" srcOrd="0" destOrd="0" parTransId="{189F7827-0EE6-4265-9D9D-BBDA3E49592E}" sibTransId="{46381E52-7FE2-4795-B658-E61EDCF850AA}"/>
    <dgm:cxn modelId="{3878336C-CA58-B142-B658-450261B081FF}" type="presOf" srcId="{81AE1128-29CA-44AE-ADC2-5062E14B4404}" destId="{CBC8B821-84F3-8743-88FF-1E4F786A3B2B}" srcOrd="0" destOrd="0" presId="urn:microsoft.com/office/officeart/2005/8/layout/list1"/>
    <dgm:cxn modelId="{7F59EE86-E265-EB4C-B63A-89E82E0CB89D}" type="presOf" srcId="{4A530318-21AE-42E7-B775-C9465F9746C3}" destId="{7DC9C533-5B73-4A4B-B0DF-6A5D32122C2D}" srcOrd="0" destOrd="0" presId="urn:microsoft.com/office/officeart/2005/8/layout/list1"/>
    <dgm:cxn modelId="{6A832693-623F-254D-9288-C225A2F581D4}" type="presOf" srcId="{572A237B-F5EB-4BB4-9C68-5D332FEF894F}" destId="{2499B609-5568-7042-8B3F-D2900141F88E}" srcOrd="1" destOrd="0" presId="urn:microsoft.com/office/officeart/2005/8/layout/list1"/>
    <dgm:cxn modelId="{587E0CA6-75B3-5941-86D6-CBC694C108F8}" type="presOf" srcId="{B2456F70-83BC-46E6-BE06-06938BF8247B}" destId="{3B207207-3F41-7C47-89E4-AD4AF60E24CB}" srcOrd="0" destOrd="2" presId="urn:microsoft.com/office/officeart/2005/8/layout/list1"/>
    <dgm:cxn modelId="{C6CC9DB6-A049-B54E-83E9-E17837F3BDE6}" type="presOf" srcId="{1D2C4B27-E883-4464-B50A-4B3E43269FE5}" destId="{3B207207-3F41-7C47-89E4-AD4AF60E24CB}" srcOrd="0" destOrd="0" presId="urn:microsoft.com/office/officeart/2005/8/layout/list1"/>
    <dgm:cxn modelId="{DC8E78B8-9D37-4EC0-B863-FD3B954C3350}" srcId="{1A197F14-1E2B-490A-B3A7-8129D097B3A1}" destId="{05D5C569-6BFB-42E2-BDB1-931A7062E5D3}" srcOrd="2" destOrd="0" parTransId="{C9E2452F-DECA-45D1-B6E0-52E8836E93E7}" sibTransId="{C8FA7909-A96B-4443-B3BB-AF390817B6F8}"/>
    <dgm:cxn modelId="{5D5DE1B8-560B-8248-A50C-97455A11EF7C}" type="presOf" srcId="{05D5C569-6BFB-42E2-BDB1-931A7062E5D3}" destId="{A6F73A6C-793E-E047-8BFE-C034619B91F9}" srcOrd="0" destOrd="0" presId="urn:microsoft.com/office/officeart/2005/8/layout/list1"/>
    <dgm:cxn modelId="{8BEE44C4-20A5-4E6F-9A97-82FD4C92D4E3}" srcId="{1A197F14-1E2B-490A-B3A7-8129D097B3A1}" destId="{56EF4AE1-4F97-40C9-91CD-1E2A10376C04}" srcOrd="1" destOrd="0" parTransId="{96B36856-6E50-4D3B-A3AC-8FD1A47702C3}" sibTransId="{B829E93C-C8AB-4805-BFCF-CED046FFC334}"/>
    <dgm:cxn modelId="{9DC287D9-83A9-3F42-ACD4-8340D65DCCEB}" type="presOf" srcId="{56EF4AE1-4F97-40C9-91CD-1E2A10376C04}" destId="{CC73C026-E033-424E-B0D7-0F4D52FD7AB3}" srcOrd="0" destOrd="0" presId="urn:microsoft.com/office/officeart/2005/8/layout/list1"/>
    <dgm:cxn modelId="{6E2CAFDF-F8FB-FF43-9CD3-A14A67A598FB}" type="presOf" srcId="{7B72752D-83B9-4D06-A75E-0239EE383E41}" destId="{3B207207-3F41-7C47-89E4-AD4AF60E24CB}" srcOrd="0" destOrd="1" presId="urn:microsoft.com/office/officeart/2005/8/layout/list1"/>
    <dgm:cxn modelId="{BD116AEE-935B-43AB-85FA-D00109940D3F}" srcId="{81AE1128-29CA-44AE-ADC2-5062E14B4404}" destId="{B2456F70-83BC-46E6-BE06-06938BF8247B}" srcOrd="2" destOrd="0" parTransId="{DC22B9C1-B6B3-494E-B19B-EB2303A442A0}" sibTransId="{8CECF2ED-F4E3-4E68-B441-B7E185B7B628}"/>
    <dgm:cxn modelId="{D10CA2EF-42D9-4D83-9BCB-1DB34D49EC45}" srcId="{56EF4AE1-4F97-40C9-91CD-1E2A10376C04}" destId="{5C333FC7-EFC6-45F4-9799-A0082660DA38}" srcOrd="0" destOrd="0" parTransId="{694B0B78-7AA8-45E1-B5C0-DAD4A22745D6}" sibTransId="{A3FAC7F7-5374-4EFE-B094-764C036995BF}"/>
    <dgm:cxn modelId="{692817F4-33DA-47DF-9915-99A7632BF540}" srcId="{81AE1128-29CA-44AE-ADC2-5062E14B4404}" destId="{7B72752D-83B9-4D06-A75E-0239EE383E41}" srcOrd="1" destOrd="0" parTransId="{FAE90612-57E0-453D-94F9-247CBFEB20C4}" sibTransId="{6071634E-38D5-4373-8FFF-F199DD464BD8}"/>
    <dgm:cxn modelId="{F8BDD8FA-AE4B-B14A-82C9-4292AEAE2CAB}" type="presOf" srcId="{05D5C569-6BFB-42E2-BDB1-931A7062E5D3}" destId="{8D0EA3BD-FD0E-B14C-8886-537A8BAC9C3D}" srcOrd="1" destOrd="0" presId="urn:microsoft.com/office/officeart/2005/8/layout/list1"/>
    <dgm:cxn modelId="{98AB4CC9-92AC-BA47-A0C8-2A7B8A69CD3C}" type="presParOf" srcId="{3F647947-5D69-5247-AEAA-2199730CF661}" destId="{1971FB0F-F9CD-9F4A-A567-B3C496BEDF13}" srcOrd="0" destOrd="0" presId="urn:microsoft.com/office/officeart/2005/8/layout/list1"/>
    <dgm:cxn modelId="{D3CB3A75-5D31-CB4F-8AA4-755ABB2517C4}" type="presParOf" srcId="{1971FB0F-F9CD-9F4A-A567-B3C496BEDF13}" destId="{ED596B30-72AC-E048-88CC-9AFB234F8BC8}" srcOrd="0" destOrd="0" presId="urn:microsoft.com/office/officeart/2005/8/layout/list1"/>
    <dgm:cxn modelId="{CC517F71-53F0-B048-A60A-F01B62F56FD0}" type="presParOf" srcId="{1971FB0F-F9CD-9F4A-A567-B3C496BEDF13}" destId="{2499B609-5568-7042-8B3F-D2900141F88E}" srcOrd="1" destOrd="0" presId="urn:microsoft.com/office/officeart/2005/8/layout/list1"/>
    <dgm:cxn modelId="{A4A2510E-5401-A142-8F6B-67B0207EEE79}" type="presParOf" srcId="{3F647947-5D69-5247-AEAA-2199730CF661}" destId="{D4831787-6D8E-224F-838E-8DBEEC796EB1}" srcOrd="1" destOrd="0" presId="urn:microsoft.com/office/officeart/2005/8/layout/list1"/>
    <dgm:cxn modelId="{E841815D-7025-C140-802E-4FA413C6AAF0}" type="presParOf" srcId="{3F647947-5D69-5247-AEAA-2199730CF661}" destId="{D265F0C9-A16E-1343-AAF8-B30B260D01FC}" srcOrd="2" destOrd="0" presId="urn:microsoft.com/office/officeart/2005/8/layout/list1"/>
    <dgm:cxn modelId="{F98420FF-954A-0944-B112-49D81FC27070}" type="presParOf" srcId="{3F647947-5D69-5247-AEAA-2199730CF661}" destId="{D7ADB0A6-A730-6943-A469-4D365E67899E}" srcOrd="3" destOrd="0" presId="urn:microsoft.com/office/officeart/2005/8/layout/list1"/>
    <dgm:cxn modelId="{673443C0-4181-D142-BFD7-35513987AB1C}" type="presParOf" srcId="{3F647947-5D69-5247-AEAA-2199730CF661}" destId="{09013D86-F35D-0D46-A9C4-9290FFDA30A7}" srcOrd="4" destOrd="0" presId="urn:microsoft.com/office/officeart/2005/8/layout/list1"/>
    <dgm:cxn modelId="{8E3E5BBB-41E7-944A-A084-A2C795482C88}" type="presParOf" srcId="{09013D86-F35D-0D46-A9C4-9290FFDA30A7}" destId="{CC73C026-E033-424E-B0D7-0F4D52FD7AB3}" srcOrd="0" destOrd="0" presId="urn:microsoft.com/office/officeart/2005/8/layout/list1"/>
    <dgm:cxn modelId="{173033CA-84A0-2D46-934C-A8CD638E9B4F}" type="presParOf" srcId="{09013D86-F35D-0D46-A9C4-9290FFDA30A7}" destId="{BDA15046-C298-D245-B253-DDD6C7FB192C}" srcOrd="1" destOrd="0" presId="urn:microsoft.com/office/officeart/2005/8/layout/list1"/>
    <dgm:cxn modelId="{6A53A8C0-81C9-BB49-874A-3720DA196CEE}" type="presParOf" srcId="{3F647947-5D69-5247-AEAA-2199730CF661}" destId="{19A37425-5D91-104B-A3AF-D93AB69FAB5B}" srcOrd="5" destOrd="0" presId="urn:microsoft.com/office/officeart/2005/8/layout/list1"/>
    <dgm:cxn modelId="{1F3BA762-CFA3-914D-9A57-A327E706803A}" type="presParOf" srcId="{3F647947-5D69-5247-AEAA-2199730CF661}" destId="{9A0BDA51-9C50-7F47-B8D0-717D4193513D}" srcOrd="6" destOrd="0" presId="urn:microsoft.com/office/officeart/2005/8/layout/list1"/>
    <dgm:cxn modelId="{32CB5558-183A-2C46-8EFD-9C63E5A0A144}" type="presParOf" srcId="{3F647947-5D69-5247-AEAA-2199730CF661}" destId="{45B06602-AEBC-1E49-BBF1-A7DC99EBF3D0}" srcOrd="7" destOrd="0" presId="urn:microsoft.com/office/officeart/2005/8/layout/list1"/>
    <dgm:cxn modelId="{F255ED85-505A-6442-9F03-6760315ECD70}" type="presParOf" srcId="{3F647947-5D69-5247-AEAA-2199730CF661}" destId="{60DE8C83-FD1B-1246-926C-3B5785F3719E}" srcOrd="8" destOrd="0" presId="urn:microsoft.com/office/officeart/2005/8/layout/list1"/>
    <dgm:cxn modelId="{164EC901-60C7-D742-AB91-A662F98F8DED}" type="presParOf" srcId="{60DE8C83-FD1B-1246-926C-3B5785F3719E}" destId="{A6F73A6C-793E-E047-8BFE-C034619B91F9}" srcOrd="0" destOrd="0" presId="urn:microsoft.com/office/officeart/2005/8/layout/list1"/>
    <dgm:cxn modelId="{24D09AE9-C0F3-214D-ADB1-C45000D5C184}" type="presParOf" srcId="{60DE8C83-FD1B-1246-926C-3B5785F3719E}" destId="{8D0EA3BD-FD0E-B14C-8886-537A8BAC9C3D}" srcOrd="1" destOrd="0" presId="urn:microsoft.com/office/officeart/2005/8/layout/list1"/>
    <dgm:cxn modelId="{CBD9F4AB-10B5-F943-BA91-DCF7899E5A12}" type="presParOf" srcId="{3F647947-5D69-5247-AEAA-2199730CF661}" destId="{DD5FBDE2-FB5E-204F-9E07-6014C5E7582E}" srcOrd="9" destOrd="0" presId="urn:microsoft.com/office/officeart/2005/8/layout/list1"/>
    <dgm:cxn modelId="{1A32BA46-397D-C64B-92B2-39C036CCE113}" type="presParOf" srcId="{3F647947-5D69-5247-AEAA-2199730CF661}" destId="{7DC9C533-5B73-4A4B-B0DF-6A5D32122C2D}" srcOrd="10" destOrd="0" presId="urn:microsoft.com/office/officeart/2005/8/layout/list1"/>
    <dgm:cxn modelId="{DDBF265D-B46F-3B47-A08B-6037A643A5E2}" type="presParOf" srcId="{3F647947-5D69-5247-AEAA-2199730CF661}" destId="{DB387571-8A11-8545-B269-ED8B7C231543}" srcOrd="11" destOrd="0" presId="urn:microsoft.com/office/officeart/2005/8/layout/list1"/>
    <dgm:cxn modelId="{0B86F6DE-0935-914A-B8E1-A8A6DDD87668}" type="presParOf" srcId="{3F647947-5D69-5247-AEAA-2199730CF661}" destId="{77E9A713-FF87-3541-9AFB-45E140D7EDCA}" srcOrd="12" destOrd="0" presId="urn:microsoft.com/office/officeart/2005/8/layout/list1"/>
    <dgm:cxn modelId="{5B01D073-786C-AA41-B466-C2956A610430}" type="presParOf" srcId="{77E9A713-FF87-3541-9AFB-45E140D7EDCA}" destId="{CBC8B821-84F3-8743-88FF-1E4F786A3B2B}" srcOrd="0" destOrd="0" presId="urn:microsoft.com/office/officeart/2005/8/layout/list1"/>
    <dgm:cxn modelId="{572484DA-C501-1B46-8741-87F9675F8623}" type="presParOf" srcId="{77E9A713-FF87-3541-9AFB-45E140D7EDCA}" destId="{F0878C46-28D5-DC48-B84E-848B2BEA2D10}" srcOrd="1" destOrd="0" presId="urn:microsoft.com/office/officeart/2005/8/layout/list1"/>
    <dgm:cxn modelId="{26B809AE-FBAA-5F44-99C6-27AFBB2DB4D9}" type="presParOf" srcId="{3F647947-5D69-5247-AEAA-2199730CF661}" destId="{517A74B8-8BEC-D249-BE7A-3D9CB89FF01D}" srcOrd="13" destOrd="0" presId="urn:microsoft.com/office/officeart/2005/8/layout/list1"/>
    <dgm:cxn modelId="{97D450B3-B9CB-0445-8FE6-06B8B175DF6D}" type="presParOf" srcId="{3F647947-5D69-5247-AEAA-2199730CF661}" destId="{3B207207-3F41-7C47-89E4-AD4AF60E24CB}"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616E0F-32CF-8348-B02F-21109DF34FDD}" type="doc">
      <dgm:prSet loTypeId="urn:microsoft.com/office/officeart/2005/8/layout/process1" loCatId="" qsTypeId="urn:microsoft.com/office/officeart/2005/8/quickstyle/simple1" qsCatId="simple" csTypeId="urn:microsoft.com/office/officeart/2005/8/colors/accent1_2" csCatId="accent1" phldr="1"/>
      <dgm:spPr/>
    </dgm:pt>
    <dgm:pt modelId="{0E808152-6155-A84F-A230-16D2618C5E31}">
      <dgm:prSet phldrT="[Text]"/>
      <dgm:spPr>
        <a:solidFill>
          <a:schemeClr val="bg2"/>
        </a:solidFill>
        <a:ln>
          <a:solidFill>
            <a:schemeClr val="tx1"/>
          </a:solidFill>
        </a:ln>
      </dgm:spPr>
      <dgm:t>
        <a:bodyPr/>
        <a:lstStyle/>
        <a:p>
          <a:pPr algn="ctr"/>
          <a:r>
            <a:rPr lang="en-US" dirty="0">
              <a:solidFill>
                <a:schemeClr val="tx1"/>
              </a:solidFill>
            </a:rPr>
            <a:t>Block 1</a:t>
          </a:r>
        </a:p>
      </dgm:t>
    </dgm:pt>
    <dgm:pt modelId="{9C295FA9-44D0-1146-9C5B-8048B76E9B12}" type="parTrans" cxnId="{C834A34F-89DC-7F44-989E-21041AD4BAEB}">
      <dgm:prSet/>
      <dgm:spPr/>
      <dgm:t>
        <a:bodyPr/>
        <a:lstStyle/>
        <a:p>
          <a:endParaRPr lang="en-US"/>
        </a:p>
      </dgm:t>
    </dgm:pt>
    <dgm:pt modelId="{2F30480F-E708-0D45-BEB2-576F4D9DA184}" type="sibTrans" cxnId="{C834A34F-89DC-7F44-989E-21041AD4BAEB}">
      <dgm:prSet/>
      <dgm:spPr>
        <a:solidFill>
          <a:schemeClr val="tx1"/>
        </a:solidFill>
      </dgm:spPr>
      <dgm:t>
        <a:bodyPr/>
        <a:lstStyle/>
        <a:p>
          <a:endParaRPr lang="en-US"/>
        </a:p>
      </dgm:t>
    </dgm:pt>
    <dgm:pt modelId="{35E1F26E-2C7D-BE40-A6B8-0F97FC56B217}">
      <dgm:prSet phldrT="[Text]"/>
      <dgm:spPr>
        <a:solidFill>
          <a:schemeClr val="bg2"/>
        </a:solidFill>
        <a:ln>
          <a:solidFill>
            <a:schemeClr val="tx1"/>
          </a:solidFill>
        </a:ln>
      </dgm:spPr>
      <dgm:t>
        <a:bodyPr/>
        <a:lstStyle/>
        <a:p>
          <a:pPr algn="ctr"/>
          <a:r>
            <a:rPr lang="en-US" dirty="0">
              <a:solidFill>
                <a:schemeClr val="tx1"/>
              </a:solidFill>
            </a:rPr>
            <a:t>Block 2</a:t>
          </a:r>
        </a:p>
      </dgm:t>
    </dgm:pt>
    <dgm:pt modelId="{6DD2A284-CA4D-CF49-A2AF-4F2774CC2193}" type="parTrans" cxnId="{3F904BCD-FA83-9E4F-8126-4266324E17EE}">
      <dgm:prSet/>
      <dgm:spPr/>
      <dgm:t>
        <a:bodyPr/>
        <a:lstStyle/>
        <a:p>
          <a:endParaRPr lang="en-US"/>
        </a:p>
      </dgm:t>
    </dgm:pt>
    <dgm:pt modelId="{82BCB633-B10E-7141-A631-DE96F8E4BF13}" type="sibTrans" cxnId="{3F904BCD-FA83-9E4F-8126-4266324E17EE}">
      <dgm:prSet/>
      <dgm:spPr>
        <a:solidFill>
          <a:schemeClr val="tx1"/>
        </a:solidFill>
      </dgm:spPr>
      <dgm:t>
        <a:bodyPr/>
        <a:lstStyle/>
        <a:p>
          <a:endParaRPr lang="en-US"/>
        </a:p>
      </dgm:t>
    </dgm:pt>
    <dgm:pt modelId="{930BF282-F816-7748-9688-2C4014CF4172}">
      <dgm:prSet phldrT="[Text]"/>
      <dgm:spPr>
        <a:solidFill>
          <a:schemeClr val="bg2"/>
        </a:solidFill>
        <a:ln>
          <a:solidFill>
            <a:schemeClr val="tx1"/>
          </a:solidFill>
        </a:ln>
      </dgm:spPr>
      <dgm:t>
        <a:bodyPr/>
        <a:lstStyle/>
        <a:p>
          <a:pPr algn="ctr"/>
          <a:r>
            <a:rPr lang="en-US" dirty="0">
              <a:solidFill>
                <a:schemeClr val="tx1"/>
              </a:solidFill>
            </a:rPr>
            <a:t>Block 4</a:t>
          </a:r>
        </a:p>
      </dgm:t>
    </dgm:pt>
    <dgm:pt modelId="{D9103747-7C8B-514E-9FD5-4620F22F9D43}" type="parTrans" cxnId="{496F5CCA-DC41-D64D-8261-84BAF9FAA6D3}">
      <dgm:prSet/>
      <dgm:spPr/>
      <dgm:t>
        <a:bodyPr/>
        <a:lstStyle/>
        <a:p>
          <a:endParaRPr lang="en-US"/>
        </a:p>
      </dgm:t>
    </dgm:pt>
    <dgm:pt modelId="{7E893EEB-6FA0-7242-AFD8-1B13AD5B9169}" type="sibTrans" cxnId="{496F5CCA-DC41-D64D-8261-84BAF9FAA6D3}">
      <dgm:prSet/>
      <dgm:spPr/>
      <dgm:t>
        <a:bodyPr/>
        <a:lstStyle/>
        <a:p>
          <a:endParaRPr lang="en-US"/>
        </a:p>
      </dgm:t>
    </dgm:pt>
    <dgm:pt modelId="{856E2713-274D-2B48-A752-87EB44D658DC}">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6F8D6C7B-0FDA-5F49-BEF8-EF741FC644EF}" type="parTrans" cxnId="{238107E0-AFA3-5E4A-983F-3DFA8F3C7B0B}">
      <dgm:prSet/>
      <dgm:spPr/>
      <dgm:t>
        <a:bodyPr/>
        <a:lstStyle/>
        <a:p>
          <a:endParaRPr lang="en-US"/>
        </a:p>
      </dgm:t>
    </dgm:pt>
    <dgm:pt modelId="{B9495B8F-EFCA-9A4D-8645-BF4581E0347B}" type="sibTrans" cxnId="{238107E0-AFA3-5E4A-983F-3DFA8F3C7B0B}">
      <dgm:prSet/>
      <dgm:spPr/>
      <dgm:t>
        <a:bodyPr/>
        <a:lstStyle/>
        <a:p>
          <a:endParaRPr lang="en-US"/>
        </a:p>
      </dgm:t>
    </dgm:pt>
    <dgm:pt modelId="{FD521B9F-451C-5B45-B2A8-3711E73BF0D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466E4831-BA93-0A45-90C3-6849D803A9D1}" type="parTrans" cxnId="{8FDC7094-EC61-EB4F-B9F8-3FD4848B56C0}">
      <dgm:prSet/>
      <dgm:spPr/>
      <dgm:t>
        <a:bodyPr/>
        <a:lstStyle/>
        <a:p>
          <a:endParaRPr lang="en-US"/>
        </a:p>
      </dgm:t>
    </dgm:pt>
    <dgm:pt modelId="{556EB670-A402-F64D-B4D1-CD2E460AB543}" type="sibTrans" cxnId="{8FDC7094-EC61-EB4F-B9F8-3FD4848B56C0}">
      <dgm:prSet/>
      <dgm:spPr/>
      <dgm:t>
        <a:bodyPr/>
        <a:lstStyle/>
        <a:p>
          <a:endParaRPr lang="en-US"/>
        </a:p>
      </dgm:t>
    </dgm:pt>
    <dgm:pt modelId="{729E5939-E102-784D-98ED-EF46872F8DDE}">
      <dgm:prSet phldrT="[Text]"/>
      <dgm:spPr>
        <a:solidFill>
          <a:schemeClr val="bg2"/>
        </a:solidFill>
        <a:ln>
          <a:solidFill>
            <a:schemeClr val="tx1"/>
          </a:solidFill>
        </a:ln>
      </dgm:spPr>
      <dgm:t>
        <a:bodyPr/>
        <a:lstStyle/>
        <a:p>
          <a:pPr algn="ctr"/>
          <a:r>
            <a:rPr lang="en-US" dirty="0">
              <a:solidFill>
                <a:schemeClr val="tx1"/>
              </a:solidFill>
            </a:rPr>
            <a:t>Block 3</a:t>
          </a:r>
        </a:p>
      </dgm:t>
    </dgm:pt>
    <dgm:pt modelId="{FD02C811-135F-2248-9895-9EFDE98395C9}" type="parTrans" cxnId="{86FE1A2B-D3D3-0C4E-B1A6-7F623E2F8304}">
      <dgm:prSet/>
      <dgm:spPr/>
      <dgm:t>
        <a:bodyPr/>
        <a:lstStyle/>
        <a:p>
          <a:endParaRPr lang="en-US"/>
        </a:p>
      </dgm:t>
    </dgm:pt>
    <dgm:pt modelId="{2DE3347F-FA0C-0646-B0A0-5144FCFAAC5A}" type="sibTrans" cxnId="{86FE1A2B-D3D3-0C4E-B1A6-7F623E2F8304}">
      <dgm:prSet/>
      <dgm:spPr>
        <a:solidFill>
          <a:schemeClr val="tx1"/>
        </a:solidFill>
      </dgm:spPr>
      <dgm:t>
        <a:bodyPr/>
        <a:lstStyle/>
        <a:p>
          <a:endParaRPr lang="en-US"/>
        </a:p>
      </dgm:t>
    </dgm:pt>
    <dgm:pt modelId="{C1808131-8A8C-CB45-9B58-0668FE3891B9}">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A70077CB-A927-F54A-AF1A-F1D714DDE95D}" type="parTrans" cxnId="{9A60DA58-C732-BB43-AB39-993BDB8B5026}">
      <dgm:prSet/>
      <dgm:spPr/>
      <dgm:t>
        <a:bodyPr/>
        <a:lstStyle/>
        <a:p>
          <a:endParaRPr lang="en-US"/>
        </a:p>
      </dgm:t>
    </dgm:pt>
    <dgm:pt modelId="{984D5E2F-BC35-7A41-A85E-92D9572AC308}" type="sibTrans" cxnId="{9A60DA58-C732-BB43-AB39-993BDB8B5026}">
      <dgm:prSet/>
      <dgm:spPr/>
      <dgm:t>
        <a:bodyPr/>
        <a:lstStyle/>
        <a:p>
          <a:endParaRPr lang="en-US"/>
        </a:p>
      </dgm:t>
    </dgm:pt>
    <dgm:pt modelId="{D89191C5-9150-5943-B94D-F2D78BB4FE3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3272AA0D-D4ED-B446-8EA2-8B08B6C13304}" type="parTrans" cxnId="{34630AF1-89D7-7A49-ABEC-0DCDDBECD13B}">
      <dgm:prSet/>
      <dgm:spPr/>
      <dgm:t>
        <a:bodyPr/>
        <a:lstStyle/>
        <a:p>
          <a:endParaRPr lang="en-US"/>
        </a:p>
      </dgm:t>
    </dgm:pt>
    <dgm:pt modelId="{4FFD1472-5982-374D-9368-96682CFA21EC}" type="sibTrans" cxnId="{34630AF1-89D7-7A49-ABEC-0DCDDBECD13B}">
      <dgm:prSet/>
      <dgm:spPr/>
      <dgm:t>
        <a:bodyPr/>
        <a:lstStyle/>
        <a:p>
          <a:endParaRPr lang="en-US"/>
        </a:p>
      </dgm:t>
    </dgm:pt>
    <dgm:pt modelId="{47FCF16F-58D6-0644-976B-0A6E5C4E375E}">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3E7DF78A-5CD1-BF4E-9585-DA20E5B91168}" type="parTrans" cxnId="{6AC507EC-E107-AB46-9624-CD80871F4676}">
      <dgm:prSet/>
      <dgm:spPr/>
      <dgm:t>
        <a:bodyPr/>
        <a:lstStyle/>
        <a:p>
          <a:endParaRPr lang="en-US"/>
        </a:p>
      </dgm:t>
    </dgm:pt>
    <dgm:pt modelId="{12A400D8-D3C7-0846-91C0-156A14963137}" type="sibTrans" cxnId="{6AC507EC-E107-AB46-9624-CD80871F4676}">
      <dgm:prSet/>
      <dgm:spPr/>
      <dgm:t>
        <a:bodyPr/>
        <a:lstStyle/>
        <a:p>
          <a:endParaRPr lang="en-US"/>
        </a:p>
      </dgm:t>
    </dgm:pt>
    <dgm:pt modelId="{6CE56417-01ED-6041-92E1-6591F240CC22}">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FF26682D-CE2D-9F4F-B547-F03D5CDD8DDE}" type="parTrans" cxnId="{63859993-B066-1C4A-9596-A8EF57645663}">
      <dgm:prSet/>
      <dgm:spPr/>
      <dgm:t>
        <a:bodyPr/>
        <a:lstStyle/>
        <a:p>
          <a:endParaRPr lang="en-US"/>
        </a:p>
      </dgm:t>
    </dgm:pt>
    <dgm:pt modelId="{086AC185-10B0-EB45-8A2F-A51399705052}" type="sibTrans" cxnId="{63859993-B066-1C4A-9596-A8EF57645663}">
      <dgm:prSet/>
      <dgm:spPr/>
      <dgm:t>
        <a:bodyPr/>
        <a:lstStyle/>
        <a:p>
          <a:endParaRPr lang="en-US"/>
        </a:p>
      </dgm:t>
    </dgm:pt>
    <dgm:pt modelId="{2C804D19-5A03-434D-898B-B44289CFC3B3}">
      <dgm:prSet phldrT="[Text]"/>
      <dgm:spPr>
        <a:solidFill>
          <a:schemeClr val="bg2"/>
        </a:solidFill>
        <a:ln>
          <a:solidFill>
            <a:schemeClr val="tx1"/>
          </a:solidFill>
        </a:ln>
      </dgm:spPr>
      <dgm:t>
        <a:bodyPr/>
        <a:lstStyle/>
        <a:p>
          <a:pPr algn="l"/>
          <a:r>
            <a:rPr lang="en-US" dirty="0">
              <a:solidFill>
                <a:schemeClr val="tx1"/>
              </a:solidFill>
            </a:rPr>
            <a:t>48 unique  trials </a:t>
          </a:r>
        </a:p>
      </dgm:t>
    </dgm:pt>
    <dgm:pt modelId="{7756E419-7A5B-5742-8B44-96C4668FAB6C}" type="parTrans" cxnId="{E5E1E55A-84A7-434F-BBC7-4EC67462D7CA}">
      <dgm:prSet/>
      <dgm:spPr/>
      <dgm:t>
        <a:bodyPr/>
        <a:lstStyle/>
        <a:p>
          <a:endParaRPr lang="en-US"/>
        </a:p>
      </dgm:t>
    </dgm:pt>
    <dgm:pt modelId="{9FCAC619-750E-D244-A2C8-A59088D9638F}" type="sibTrans" cxnId="{E5E1E55A-84A7-434F-BBC7-4EC67462D7CA}">
      <dgm:prSet/>
      <dgm:spPr/>
      <dgm:t>
        <a:bodyPr/>
        <a:lstStyle/>
        <a:p>
          <a:endParaRPr lang="en-US"/>
        </a:p>
      </dgm:t>
    </dgm:pt>
    <dgm:pt modelId="{2DCDC664-803A-8845-91FE-F0F5FAC8D36C}">
      <dgm:prSet phldrT="[Text]"/>
      <dgm:spPr>
        <a:solidFill>
          <a:schemeClr val="bg2"/>
        </a:solidFill>
        <a:ln>
          <a:solidFill>
            <a:schemeClr val="tx1"/>
          </a:solidFill>
        </a:ln>
      </dgm:spPr>
      <dgm:t>
        <a:bodyPr/>
        <a:lstStyle/>
        <a:p>
          <a:pPr algn="l"/>
          <a:r>
            <a:rPr lang="en-US" dirty="0">
              <a:solidFill>
                <a:schemeClr val="tx1"/>
              </a:solidFill>
            </a:rPr>
            <a:t>4 durations x 4 depth bins (1m-5m)</a:t>
          </a:r>
        </a:p>
      </dgm:t>
    </dgm:pt>
    <dgm:pt modelId="{67C4B53F-998C-F244-9B95-A23572A528B0}" type="parTrans" cxnId="{8F60EAFA-3F17-4D4E-B9C3-479506AB63DB}">
      <dgm:prSet/>
      <dgm:spPr/>
      <dgm:t>
        <a:bodyPr/>
        <a:lstStyle/>
        <a:p>
          <a:endParaRPr lang="en-US"/>
        </a:p>
      </dgm:t>
    </dgm:pt>
    <dgm:pt modelId="{DCA79AAD-CDE4-7642-B564-955B97F57991}" type="sibTrans" cxnId="{8F60EAFA-3F17-4D4E-B9C3-479506AB63DB}">
      <dgm:prSet/>
      <dgm:spPr/>
      <dgm:t>
        <a:bodyPr/>
        <a:lstStyle/>
        <a:p>
          <a:endParaRPr lang="en-US"/>
        </a:p>
      </dgm:t>
    </dgm:pt>
    <dgm:pt modelId="{433B8923-1482-DA48-B7E7-5BD2AEFF83B0}" type="pres">
      <dgm:prSet presAssocID="{B1616E0F-32CF-8348-B02F-21109DF34FDD}" presName="Name0" presStyleCnt="0">
        <dgm:presLayoutVars>
          <dgm:dir/>
          <dgm:resizeHandles val="exact"/>
        </dgm:presLayoutVars>
      </dgm:prSet>
      <dgm:spPr/>
    </dgm:pt>
    <dgm:pt modelId="{2099B3F1-F588-D445-8742-A0F8067D727D}" type="pres">
      <dgm:prSet presAssocID="{0E808152-6155-A84F-A230-16D2618C5E31}" presName="node" presStyleLbl="node1" presStyleIdx="0" presStyleCnt="4">
        <dgm:presLayoutVars>
          <dgm:bulletEnabled val="1"/>
        </dgm:presLayoutVars>
      </dgm:prSet>
      <dgm:spPr/>
    </dgm:pt>
    <dgm:pt modelId="{E4567366-D144-6E4F-9132-2D8AF81C4224}" type="pres">
      <dgm:prSet presAssocID="{2F30480F-E708-0D45-BEB2-576F4D9DA184}" presName="sibTrans" presStyleLbl="sibTrans2D1" presStyleIdx="0" presStyleCnt="3"/>
      <dgm:spPr/>
    </dgm:pt>
    <dgm:pt modelId="{664FF055-7626-A749-AFEE-D7FD67D64C6B}" type="pres">
      <dgm:prSet presAssocID="{2F30480F-E708-0D45-BEB2-576F4D9DA184}" presName="connectorText" presStyleLbl="sibTrans2D1" presStyleIdx="0" presStyleCnt="3"/>
      <dgm:spPr/>
    </dgm:pt>
    <dgm:pt modelId="{15EECF12-9E19-A14A-AFF3-480655A0506C}" type="pres">
      <dgm:prSet presAssocID="{35E1F26E-2C7D-BE40-A6B8-0F97FC56B217}" presName="node" presStyleLbl="node1" presStyleIdx="1" presStyleCnt="4">
        <dgm:presLayoutVars>
          <dgm:bulletEnabled val="1"/>
        </dgm:presLayoutVars>
      </dgm:prSet>
      <dgm:spPr/>
    </dgm:pt>
    <dgm:pt modelId="{D7404A76-DA2E-4C45-91E8-50895F7CBF95}" type="pres">
      <dgm:prSet presAssocID="{82BCB633-B10E-7141-A631-DE96F8E4BF13}" presName="sibTrans" presStyleLbl="sibTrans2D1" presStyleIdx="1" presStyleCnt="3"/>
      <dgm:spPr/>
    </dgm:pt>
    <dgm:pt modelId="{172D6D31-5B66-4D49-B86F-5799630AC82D}" type="pres">
      <dgm:prSet presAssocID="{82BCB633-B10E-7141-A631-DE96F8E4BF13}" presName="connectorText" presStyleLbl="sibTrans2D1" presStyleIdx="1" presStyleCnt="3"/>
      <dgm:spPr/>
    </dgm:pt>
    <dgm:pt modelId="{3E743FAE-0E7D-5242-AD78-25C48B378B71}" type="pres">
      <dgm:prSet presAssocID="{729E5939-E102-784D-98ED-EF46872F8DDE}" presName="node" presStyleLbl="node1" presStyleIdx="2" presStyleCnt="4">
        <dgm:presLayoutVars>
          <dgm:bulletEnabled val="1"/>
        </dgm:presLayoutVars>
      </dgm:prSet>
      <dgm:spPr/>
    </dgm:pt>
    <dgm:pt modelId="{CD04DEB7-97EB-1941-B0C2-A40C31A11B79}" type="pres">
      <dgm:prSet presAssocID="{2DE3347F-FA0C-0646-B0A0-5144FCFAAC5A}" presName="sibTrans" presStyleLbl="sibTrans2D1" presStyleIdx="2" presStyleCnt="3"/>
      <dgm:spPr/>
    </dgm:pt>
    <dgm:pt modelId="{F06236B7-A793-D348-AF7A-03036BC68FB3}" type="pres">
      <dgm:prSet presAssocID="{2DE3347F-FA0C-0646-B0A0-5144FCFAAC5A}" presName="connectorText" presStyleLbl="sibTrans2D1" presStyleIdx="2" presStyleCnt="3"/>
      <dgm:spPr/>
    </dgm:pt>
    <dgm:pt modelId="{27BC6D74-A277-124B-A250-EAAEBB70CE15}" type="pres">
      <dgm:prSet presAssocID="{930BF282-F816-7748-9688-2C4014CF4172}" presName="node" presStyleLbl="node1" presStyleIdx="3" presStyleCnt="4">
        <dgm:presLayoutVars>
          <dgm:bulletEnabled val="1"/>
        </dgm:presLayoutVars>
      </dgm:prSet>
      <dgm:spPr/>
    </dgm:pt>
  </dgm:ptLst>
  <dgm:cxnLst>
    <dgm:cxn modelId="{521C6A06-2A8C-9B45-9826-7ECEBBD569CA}" type="presOf" srcId="{35E1F26E-2C7D-BE40-A6B8-0F97FC56B217}" destId="{15EECF12-9E19-A14A-AFF3-480655A0506C}" srcOrd="0" destOrd="0" presId="urn:microsoft.com/office/officeart/2005/8/layout/process1"/>
    <dgm:cxn modelId="{08140E19-C911-CD4E-BE6D-C04BA0B90DBC}" type="presOf" srcId="{FD521B9F-451C-5B45-B2A8-3711E73BF0DC}" destId="{2099B3F1-F588-D445-8742-A0F8067D727D}" srcOrd="0" destOrd="2" presId="urn:microsoft.com/office/officeart/2005/8/layout/process1"/>
    <dgm:cxn modelId="{05F1B11C-2867-4E4D-951D-EF9EF01F6E98}" type="presOf" srcId="{0E808152-6155-A84F-A230-16D2618C5E31}" destId="{2099B3F1-F588-D445-8742-A0F8067D727D}" srcOrd="0" destOrd="0" presId="urn:microsoft.com/office/officeart/2005/8/layout/process1"/>
    <dgm:cxn modelId="{2E0DBF22-6464-224E-98D6-CA300C816404}" type="presOf" srcId="{856E2713-274D-2B48-A752-87EB44D658DC}" destId="{2099B3F1-F588-D445-8742-A0F8067D727D}" srcOrd="0" destOrd="1" presId="urn:microsoft.com/office/officeart/2005/8/layout/process1"/>
    <dgm:cxn modelId="{3D8D012A-2109-A046-8B2E-0C671ECB687C}" type="presOf" srcId="{47FCF16F-58D6-0644-976B-0A6E5C4E375E}" destId="{3E743FAE-0E7D-5242-AD78-25C48B378B71}" srcOrd="0" destOrd="1" presId="urn:microsoft.com/office/officeart/2005/8/layout/process1"/>
    <dgm:cxn modelId="{86FE1A2B-D3D3-0C4E-B1A6-7F623E2F8304}" srcId="{B1616E0F-32CF-8348-B02F-21109DF34FDD}" destId="{729E5939-E102-784D-98ED-EF46872F8DDE}" srcOrd="2" destOrd="0" parTransId="{FD02C811-135F-2248-9895-9EFDE98395C9}" sibTransId="{2DE3347F-FA0C-0646-B0A0-5144FCFAAC5A}"/>
    <dgm:cxn modelId="{3BAC2535-27FB-AA4F-8717-9886796CDCA8}" type="presOf" srcId="{C1808131-8A8C-CB45-9B58-0668FE3891B9}" destId="{15EECF12-9E19-A14A-AFF3-480655A0506C}" srcOrd="0" destOrd="1" presId="urn:microsoft.com/office/officeart/2005/8/layout/process1"/>
    <dgm:cxn modelId="{F8FB7F35-A413-D140-B212-2CD27EDEF912}" type="presOf" srcId="{2DE3347F-FA0C-0646-B0A0-5144FCFAAC5A}" destId="{CD04DEB7-97EB-1941-B0C2-A40C31A11B79}" srcOrd="0" destOrd="0" presId="urn:microsoft.com/office/officeart/2005/8/layout/process1"/>
    <dgm:cxn modelId="{3EE9FA40-EB3E-F34B-9CE4-5CDDC72E23D2}" type="presOf" srcId="{2F30480F-E708-0D45-BEB2-576F4D9DA184}" destId="{664FF055-7626-A749-AFEE-D7FD67D64C6B}" srcOrd="1" destOrd="0" presId="urn:microsoft.com/office/officeart/2005/8/layout/process1"/>
    <dgm:cxn modelId="{C834A34F-89DC-7F44-989E-21041AD4BAEB}" srcId="{B1616E0F-32CF-8348-B02F-21109DF34FDD}" destId="{0E808152-6155-A84F-A230-16D2618C5E31}" srcOrd="0" destOrd="0" parTransId="{9C295FA9-44D0-1146-9C5B-8048B76E9B12}" sibTransId="{2F30480F-E708-0D45-BEB2-576F4D9DA184}"/>
    <dgm:cxn modelId="{9A60DA58-C732-BB43-AB39-993BDB8B5026}" srcId="{35E1F26E-2C7D-BE40-A6B8-0F97FC56B217}" destId="{C1808131-8A8C-CB45-9B58-0668FE3891B9}" srcOrd="0" destOrd="0" parTransId="{A70077CB-A927-F54A-AF1A-F1D714DDE95D}" sibTransId="{984D5E2F-BC35-7A41-A85E-92D9572AC308}"/>
    <dgm:cxn modelId="{A4BDBB5A-2DEA-4640-9D1A-63AF67A3035A}" type="presOf" srcId="{6CE56417-01ED-6041-92E1-6591F240CC22}" destId="{3E743FAE-0E7D-5242-AD78-25C48B378B71}" srcOrd="0" destOrd="2" presId="urn:microsoft.com/office/officeart/2005/8/layout/process1"/>
    <dgm:cxn modelId="{E5E1E55A-84A7-434F-BBC7-4EC67462D7CA}" srcId="{930BF282-F816-7748-9688-2C4014CF4172}" destId="{2C804D19-5A03-434D-898B-B44289CFC3B3}" srcOrd="0" destOrd="0" parTransId="{7756E419-7A5B-5742-8B44-96C4668FAB6C}" sibTransId="{9FCAC619-750E-D244-A2C8-A59088D9638F}"/>
    <dgm:cxn modelId="{7848DF69-0BE0-5E4C-85E5-F1003A971C56}" type="presOf" srcId="{82BCB633-B10E-7141-A631-DE96F8E4BF13}" destId="{172D6D31-5B66-4D49-B86F-5799630AC82D}" srcOrd="1" destOrd="0" presId="urn:microsoft.com/office/officeart/2005/8/layout/process1"/>
    <dgm:cxn modelId="{E5BE7376-F7C8-2A4B-90FC-0F273B988330}" type="presOf" srcId="{B1616E0F-32CF-8348-B02F-21109DF34FDD}" destId="{433B8923-1482-DA48-B7E7-5BD2AEFF83B0}" srcOrd="0" destOrd="0" presId="urn:microsoft.com/office/officeart/2005/8/layout/process1"/>
    <dgm:cxn modelId="{E72C2887-F6F3-1F43-93E8-045CE914525B}" type="presOf" srcId="{82BCB633-B10E-7141-A631-DE96F8E4BF13}" destId="{D7404A76-DA2E-4C45-91E8-50895F7CBF95}" srcOrd="0" destOrd="0" presId="urn:microsoft.com/office/officeart/2005/8/layout/process1"/>
    <dgm:cxn modelId="{CD9BE189-714C-A64D-8DC0-3788809FBC35}" type="presOf" srcId="{930BF282-F816-7748-9688-2C4014CF4172}" destId="{27BC6D74-A277-124B-A250-EAAEBB70CE15}" srcOrd="0" destOrd="0" presId="urn:microsoft.com/office/officeart/2005/8/layout/process1"/>
    <dgm:cxn modelId="{63859993-B066-1C4A-9596-A8EF57645663}" srcId="{729E5939-E102-784D-98ED-EF46872F8DDE}" destId="{6CE56417-01ED-6041-92E1-6591F240CC22}" srcOrd="1" destOrd="0" parTransId="{FF26682D-CE2D-9F4F-B547-F03D5CDD8DDE}" sibTransId="{086AC185-10B0-EB45-8A2F-A51399705052}"/>
    <dgm:cxn modelId="{8FDC7094-EC61-EB4F-B9F8-3FD4848B56C0}" srcId="{0E808152-6155-A84F-A230-16D2618C5E31}" destId="{FD521B9F-451C-5B45-B2A8-3711E73BF0DC}" srcOrd="1" destOrd="0" parTransId="{466E4831-BA93-0A45-90C3-6849D803A9D1}" sibTransId="{556EB670-A402-F64D-B4D1-CD2E460AB543}"/>
    <dgm:cxn modelId="{F2B6D0A4-83DA-E646-84C4-B70FF746C02A}" type="presOf" srcId="{2C804D19-5A03-434D-898B-B44289CFC3B3}" destId="{27BC6D74-A277-124B-A250-EAAEBB70CE15}" srcOrd="0" destOrd="1" presId="urn:microsoft.com/office/officeart/2005/8/layout/process1"/>
    <dgm:cxn modelId="{3BD51ABD-AD9A-8149-B39B-1C9A119ED0A6}" type="presOf" srcId="{D89191C5-9150-5943-B94D-F2D78BB4FE32}" destId="{15EECF12-9E19-A14A-AFF3-480655A0506C}" srcOrd="0" destOrd="2" presId="urn:microsoft.com/office/officeart/2005/8/layout/process1"/>
    <dgm:cxn modelId="{C0FF9CC2-A729-B440-8AD9-83284619D4CE}" type="presOf" srcId="{2DE3347F-FA0C-0646-B0A0-5144FCFAAC5A}" destId="{F06236B7-A793-D348-AF7A-03036BC68FB3}" srcOrd="1" destOrd="0" presId="urn:microsoft.com/office/officeart/2005/8/layout/process1"/>
    <dgm:cxn modelId="{496F5CCA-DC41-D64D-8261-84BAF9FAA6D3}" srcId="{B1616E0F-32CF-8348-B02F-21109DF34FDD}" destId="{930BF282-F816-7748-9688-2C4014CF4172}" srcOrd="3" destOrd="0" parTransId="{D9103747-7C8B-514E-9FD5-4620F22F9D43}" sibTransId="{7E893EEB-6FA0-7242-AFD8-1B13AD5B9169}"/>
    <dgm:cxn modelId="{3F904BCD-FA83-9E4F-8126-4266324E17EE}" srcId="{B1616E0F-32CF-8348-B02F-21109DF34FDD}" destId="{35E1F26E-2C7D-BE40-A6B8-0F97FC56B217}" srcOrd="1" destOrd="0" parTransId="{6DD2A284-CA4D-CF49-A2AF-4F2774CC2193}" sibTransId="{82BCB633-B10E-7141-A631-DE96F8E4BF13}"/>
    <dgm:cxn modelId="{354E95D1-92E6-7949-8911-5AAEF777826A}" type="presOf" srcId="{2DCDC664-803A-8845-91FE-F0F5FAC8D36C}" destId="{27BC6D74-A277-124B-A250-EAAEBB70CE15}" srcOrd="0" destOrd="2" presId="urn:microsoft.com/office/officeart/2005/8/layout/process1"/>
    <dgm:cxn modelId="{238107E0-AFA3-5E4A-983F-3DFA8F3C7B0B}" srcId="{0E808152-6155-A84F-A230-16D2618C5E31}" destId="{856E2713-274D-2B48-A752-87EB44D658DC}" srcOrd="0" destOrd="0" parTransId="{6F8D6C7B-0FDA-5F49-BEF8-EF741FC644EF}" sibTransId="{B9495B8F-EFCA-9A4D-8645-BF4581E0347B}"/>
    <dgm:cxn modelId="{9F6FEEE8-E1FD-694A-8B30-7893F7883616}" type="presOf" srcId="{2F30480F-E708-0D45-BEB2-576F4D9DA184}" destId="{E4567366-D144-6E4F-9132-2D8AF81C4224}" srcOrd="0" destOrd="0" presId="urn:microsoft.com/office/officeart/2005/8/layout/process1"/>
    <dgm:cxn modelId="{6AC507EC-E107-AB46-9624-CD80871F4676}" srcId="{729E5939-E102-784D-98ED-EF46872F8DDE}" destId="{47FCF16F-58D6-0644-976B-0A6E5C4E375E}" srcOrd="0" destOrd="0" parTransId="{3E7DF78A-5CD1-BF4E-9585-DA20E5B91168}" sibTransId="{12A400D8-D3C7-0846-91C0-156A14963137}"/>
    <dgm:cxn modelId="{D7E5C4EE-6AFF-924F-A6EE-0841AA704E1C}" type="presOf" srcId="{729E5939-E102-784D-98ED-EF46872F8DDE}" destId="{3E743FAE-0E7D-5242-AD78-25C48B378B71}" srcOrd="0" destOrd="0" presId="urn:microsoft.com/office/officeart/2005/8/layout/process1"/>
    <dgm:cxn modelId="{34630AF1-89D7-7A49-ABEC-0DCDDBECD13B}" srcId="{35E1F26E-2C7D-BE40-A6B8-0F97FC56B217}" destId="{D89191C5-9150-5943-B94D-F2D78BB4FE32}" srcOrd="1" destOrd="0" parTransId="{3272AA0D-D4ED-B446-8EA2-8B08B6C13304}" sibTransId="{4FFD1472-5982-374D-9368-96682CFA21EC}"/>
    <dgm:cxn modelId="{8F60EAFA-3F17-4D4E-B9C3-479506AB63DB}" srcId="{930BF282-F816-7748-9688-2C4014CF4172}" destId="{2DCDC664-803A-8845-91FE-F0F5FAC8D36C}" srcOrd="1" destOrd="0" parTransId="{67C4B53F-998C-F244-9B95-A23572A528B0}" sibTransId="{DCA79AAD-CDE4-7642-B564-955B97F57991}"/>
    <dgm:cxn modelId="{1EC783F9-6709-FD45-BF3E-D93476A2D1F7}" type="presParOf" srcId="{433B8923-1482-DA48-B7E7-5BD2AEFF83B0}" destId="{2099B3F1-F588-D445-8742-A0F8067D727D}" srcOrd="0" destOrd="0" presId="urn:microsoft.com/office/officeart/2005/8/layout/process1"/>
    <dgm:cxn modelId="{EBA5CD61-2F9A-D549-A962-D2D99E23E271}" type="presParOf" srcId="{433B8923-1482-DA48-B7E7-5BD2AEFF83B0}" destId="{E4567366-D144-6E4F-9132-2D8AF81C4224}" srcOrd="1" destOrd="0" presId="urn:microsoft.com/office/officeart/2005/8/layout/process1"/>
    <dgm:cxn modelId="{9C68D883-8478-BB4B-A444-EFFB975BAD44}" type="presParOf" srcId="{E4567366-D144-6E4F-9132-2D8AF81C4224}" destId="{664FF055-7626-A749-AFEE-D7FD67D64C6B}" srcOrd="0" destOrd="0" presId="urn:microsoft.com/office/officeart/2005/8/layout/process1"/>
    <dgm:cxn modelId="{9BBD1A35-70B8-1B45-8AB1-B9EF18FE8057}" type="presParOf" srcId="{433B8923-1482-DA48-B7E7-5BD2AEFF83B0}" destId="{15EECF12-9E19-A14A-AFF3-480655A0506C}" srcOrd="2" destOrd="0" presId="urn:microsoft.com/office/officeart/2005/8/layout/process1"/>
    <dgm:cxn modelId="{04FA8A89-E287-0941-9365-0143E2A11885}" type="presParOf" srcId="{433B8923-1482-DA48-B7E7-5BD2AEFF83B0}" destId="{D7404A76-DA2E-4C45-91E8-50895F7CBF95}" srcOrd="3" destOrd="0" presId="urn:microsoft.com/office/officeart/2005/8/layout/process1"/>
    <dgm:cxn modelId="{E8B8B5AF-065B-924E-B317-5673B9A0C8C5}" type="presParOf" srcId="{D7404A76-DA2E-4C45-91E8-50895F7CBF95}" destId="{172D6D31-5B66-4D49-B86F-5799630AC82D}" srcOrd="0" destOrd="0" presId="urn:microsoft.com/office/officeart/2005/8/layout/process1"/>
    <dgm:cxn modelId="{0515300E-083A-7C4B-B5F5-14A56D19DDFE}" type="presParOf" srcId="{433B8923-1482-DA48-B7E7-5BD2AEFF83B0}" destId="{3E743FAE-0E7D-5242-AD78-25C48B378B71}" srcOrd="4" destOrd="0" presId="urn:microsoft.com/office/officeart/2005/8/layout/process1"/>
    <dgm:cxn modelId="{FDFAD5BC-5EDE-464F-9ADA-9F53E486E166}" type="presParOf" srcId="{433B8923-1482-DA48-B7E7-5BD2AEFF83B0}" destId="{CD04DEB7-97EB-1941-B0C2-A40C31A11B79}" srcOrd="5" destOrd="0" presId="urn:microsoft.com/office/officeart/2005/8/layout/process1"/>
    <dgm:cxn modelId="{D9FF0490-0D75-1543-AF08-F0B17D153EBC}" type="presParOf" srcId="{CD04DEB7-97EB-1941-B0C2-A40C31A11B79}" destId="{F06236B7-A793-D348-AF7A-03036BC68FB3}" srcOrd="0" destOrd="0" presId="urn:microsoft.com/office/officeart/2005/8/layout/process1"/>
    <dgm:cxn modelId="{AED21132-BF02-2347-AD9D-2E2960484066}" type="presParOf" srcId="{433B8923-1482-DA48-B7E7-5BD2AEFF83B0}" destId="{27BC6D74-A277-124B-A250-EAAEBB70CE15}"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5F0C9-A16E-1343-AAF8-B30B260D01FC}">
      <dsp:nvSpPr>
        <dsp:cNvPr id="0" name=""/>
        <dsp:cNvSpPr/>
      </dsp:nvSpPr>
      <dsp:spPr>
        <a:xfrm>
          <a:off x="0" y="27286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Discrimination judgements of depth where specific cue values are controlled</a:t>
          </a:r>
        </a:p>
      </dsp:txBody>
      <dsp:txXfrm>
        <a:off x="0" y="272865"/>
        <a:ext cx="6900512" cy="1020600"/>
      </dsp:txXfrm>
    </dsp:sp>
    <dsp:sp modelId="{2499B609-5568-7042-8B3F-D2900141F88E}">
      <dsp:nvSpPr>
        <dsp:cNvPr id="0" name=""/>
        <dsp:cNvSpPr/>
      </dsp:nvSpPr>
      <dsp:spPr>
        <a:xfrm>
          <a:off x="345025" y="718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Behavioral </a:t>
          </a:r>
        </a:p>
      </dsp:txBody>
      <dsp:txXfrm>
        <a:off x="370964" y="33124"/>
        <a:ext cx="4778480" cy="479482"/>
      </dsp:txXfrm>
    </dsp:sp>
    <dsp:sp modelId="{9A0BDA51-9C50-7F47-B8D0-717D4193513D}">
      <dsp:nvSpPr>
        <dsp:cNvPr id="0" name=""/>
        <dsp:cNvSpPr/>
      </dsp:nvSpPr>
      <dsp:spPr>
        <a:xfrm>
          <a:off x="0" y="1656345"/>
          <a:ext cx="6900512"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Does gaze behavior predict the temporal course of cue extraction and cue weighting?</a:t>
          </a:r>
        </a:p>
      </dsp:txBody>
      <dsp:txXfrm>
        <a:off x="0" y="1656345"/>
        <a:ext cx="6900512" cy="1020600"/>
      </dsp:txXfrm>
    </dsp:sp>
    <dsp:sp modelId="{BDA15046-C298-D245-B253-DDD6C7FB192C}">
      <dsp:nvSpPr>
        <dsp:cNvPr id="0" name=""/>
        <dsp:cNvSpPr/>
      </dsp:nvSpPr>
      <dsp:spPr>
        <a:xfrm>
          <a:off x="345025" y="139066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Eye-Tracking </a:t>
          </a:r>
        </a:p>
      </dsp:txBody>
      <dsp:txXfrm>
        <a:off x="370964" y="1416604"/>
        <a:ext cx="4778480" cy="479482"/>
      </dsp:txXfrm>
    </dsp:sp>
    <dsp:sp modelId="{7DC9C533-5B73-4A4B-B0DF-6A5D32122C2D}">
      <dsp:nvSpPr>
        <dsp:cNvPr id="0" name=""/>
        <dsp:cNvSpPr/>
      </dsp:nvSpPr>
      <dsp:spPr>
        <a:xfrm>
          <a:off x="0" y="3039825"/>
          <a:ext cx="6900512" cy="7654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Predict classification of depth cues in real world scenes </a:t>
          </a:r>
        </a:p>
      </dsp:txBody>
      <dsp:txXfrm>
        <a:off x="0" y="3039825"/>
        <a:ext cx="6900512" cy="765450"/>
      </dsp:txXfrm>
    </dsp:sp>
    <dsp:sp modelId="{8D0EA3BD-FD0E-B14C-8886-537A8BAC9C3D}">
      <dsp:nvSpPr>
        <dsp:cNvPr id="0" name=""/>
        <dsp:cNvSpPr/>
      </dsp:nvSpPr>
      <dsp:spPr>
        <a:xfrm>
          <a:off x="345025" y="277414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Computer Model of Depth Cues </a:t>
          </a:r>
        </a:p>
      </dsp:txBody>
      <dsp:txXfrm>
        <a:off x="370964" y="2800084"/>
        <a:ext cx="4778480" cy="479482"/>
      </dsp:txXfrm>
    </dsp:sp>
    <dsp:sp modelId="{3B207207-3F41-7C47-89E4-AD4AF60E24CB}">
      <dsp:nvSpPr>
        <dsp:cNvPr id="0" name=""/>
        <dsp:cNvSpPr/>
      </dsp:nvSpPr>
      <dsp:spPr>
        <a:xfrm>
          <a:off x="0" y="4168155"/>
          <a:ext cx="6900512" cy="13608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74904" rIns="53555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Virtual Reality </a:t>
          </a:r>
        </a:p>
        <a:p>
          <a:pPr marL="171450" lvl="1" indent="-171450" algn="l" defTabSz="800100">
            <a:lnSpc>
              <a:spcPct val="90000"/>
            </a:lnSpc>
            <a:spcBef>
              <a:spcPct val="0"/>
            </a:spcBef>
            <a:spcAft>
              <a:spcPct val="15000"/>
            </a:spcAft>
            <a:buChar char="•"/>
          </a:pPr>
          <a:r>
            <a:rPr lang="en-US" sz="1800" kern="1200"/>
            <a:t>HCI </a:t>
          </a:r>
        </a:p>
        <a:p>
          <a:pPr marL="171450" lvl="1" indent="-171450" algn="l" defTabSz="800100">
            <a:lnSpc>
              <a:spcPct val="90000"/>
            </a:lnSpc>
            <a:spcBef>
              <a:spcPct val="0"/>
            </a:spcBef>
            <a:spcAft>
              <a:spcPct val="15000"/>
            </a:spcAft>
            <a:buChar char="•"/>
          </a:pPr>
          <a:r>
            <a:rPr lang="en-US" sz="1800" kern="1200" dirty="0"/>
            <a:t>Aging </a:t>
          </a:r>
        </a:p>
      </dsp:txBody>
      <dsp:txXfrm>
        <a:off x="0" y="4168155"/>
        <a:ext cx="6900512" cy="1360800"/>
      </dsp:txXfrm>
    </dsp:sp>
    <dsp:sp modelId="{F0878C46-28D5-DC48-B84E-848B2BEA2D10}">
      <dsp:nvSpPr>
        <dsp:cNvPr id="0" name=""/>
        <dsp:cNvSpPr/>
      </dsp:nvSpPr>
      <dsp:spPr>
        <a:xfrm>
          <a:off x="345025" y="3902475"/>
          <a:ext cx="4830358" cy="5313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800100">
            <a:lnSpc>
              <a:spcPct val="90000"/>
            </a:lnSpc>
            <a:spcBef>
              <a:spcPct val="0"/>
            </a:spcBef>
            <a:spcAft>
              <a:spcPct val="35000"/>
            </a:spcAft>
            <a:buNone/>
          </a:pPr>
          <a:r>
            <a:rPr lang="en-US" sz="1800" kern="1200"/>
            <a:t>Applications </a:t>
          </a:r>
        </a:p>
      </dsp:txBody>
      <dsp:txXfrm>
        <a:off x="370964" y="3928414"/>
        <a:ext cx="4778480"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9B3F1-F588-D445-8742-A0F8067D727D}">
      <dsp:nvSpPr>
        <dsp:cNvPr id="0" name=""/>
        <dsp:cNvSpPr/>
      </dsp:nvSpPr>
      <dsp:spPr>
        <a:xfrm>
          <a:off x="510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1</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44342" y="123813"/>
        <a:ext cx="2154204" cy="1261133"/>
      </dsp:txXfrm>
    </dsp:sp>
    <dsp:sp modelId="{E4567366-D144-6E4F-9132-2D8AF81C4224}">
      <dsp:nvSpPr>
        <dsp:cNvPr id="0" name=""/>
        <dsp:cNvSpPr/>
      </dsp:nvSpPr>
      <dsp:spPr>
        <a:xfrm>
          <a:off x="2461050"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461050" y="588269"/>
        <a:ext cx="331329" cy="332221"/>
      </dsp:txXfrm>
    </dsp:sp>
    <dsp:sp modelId="{15EECF12-9E19-A14A-AFF3-480655A0506C}">
      <dsp:nvSpPr>
        <dsp:cNvPr id="0" name=""/>
        <dsp:cNvSpPr/>
      </dsp:nvSpPr>
      <dsp:spPr>
        <a:xfrm>
          <a:off x="3130853"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2</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3170089" y="123813"/>
        <a:ext cx="2154204" cy="1261133"/>
      </dsp:txXfrm>
    </dsp:sp>
    <dsp:sp modelId="{D7404A76-DA2E-4C45-91E8-50895F7CBF95}">
      <dsp:nvSpPr>
        <dsp:cNvPr id="0" name=""/>
        <dsp:cNvSpPr/>
      </dsp:nvSpPr>
      <dsp:spPr>
        <a:xfrm>
          <a:off x="5586796"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586796" y="588269"/>
        <a:ext cx="331329" cy="332221"/>
      </dsp:txXfrm>
    </dsp:sp>
    <dsp:sp modelId="{3E743FAE-0E7D-5242-AD78-25C48B378B71}">
      <dsp:nvSpPr>
        <dsp:cNvPr id="0" name=""/>
        <dsp:cNvSpPr/>
      </dsp:nvSpPr>
      <dsp:spPr>
        <a:xfrm>
          <a:off x="6256599"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3</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6295835" y="123813"/>
        <a:ext cx="2154204" cy="1261133"/>
      </dsp:txXfrm>
    </dsp:sp>
    <dsp:sp modelId="{CD04DEB7-97EB-1941-B0C2-A40C31A11B79}">
      <dsp:nvSpPr>
        <dsp:cNvPr id="0" name=""/>
        <dsp:cNvSpPr/>
      </dsp:nvSpPr>
      <dsp:spPr>
        <a:xfrm>
          <a:off x="8712543" y="477528"/>
          <a:ext cx="473327" cy="553703"/>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712543" y="588269"/>
        <a:ext cx="331329" cy="332221"/>
      </dsp:txXfrm>
    </dsp:sp>
    <dsp:sp modelId="{27BC6D74-A277-124B-A250-EAAEBB70CE15}">
      <dsp:nvSpPr>
        <dsp:cNvPr id="0" name=""/>
        <dsp:cNvSpPr/>
      </dsp:nvSpPr>
      <dsp:spPr>
        <a:xfrm>
          <a:off x="9382346" y="84577"/>
          <a:ext cx="2232676" cy="1339605"/>
        </a:xfrm>
        <a:prstGeom prst="roundRect">
          <a:avLst>
            <a:gd name="adj" fmla="val 10000"/>
          </a:avLst>
        </a:prstGeom>
        <a:solidFill>
          <a:schemeClr val="bg2"/>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Block 4</a:t>
          </a:r>
        </a:p>
        <a:p>
          <a:pPr marL="171450" lvl="1" indent="-171450" algn="l" defTabSz="711200">
            <a:lnSpc>
              <a:spcPct val="90000"/>
            </a:lnSpc>
            <a:spcBef>
              <a:spcPct val="0"/>
            </a:spcBef>
            <a:spcAft>
              <a:spcPct val="15000"/>
            </a:spcAft>
            <a:buChar char="•"/>
          </a:pPr>
          <a:r>
            <a:rPr lang="en-US" sz="1600" kern="1200" dirty="0">
              <a:solidFill>
                <a:schemeClr val="tx1"/>
              </a:solidFill>
            </a:rPr>
            <a:t>48 unique  trials </a:t>
          </a:r>
        </a:p>
        <a:p>
          <a:pPr marL="171450" lvl="1" indent="-171450" algn="l" defTabSz="711200">
            <a:lnSpc>
              <a:spcPct val="90000"/>
            </a:lnSpc>
            <a:spcBef>
              <a:spcPct val="0"/>
            </a:spcBef>
            <a:spcAft>
              <a:spcPct val="15000"/>
            </a:spcAft>
            <a:buChar char="•"/>
          </a:pPr>
          <a:r>
            <a:rPr lang="en-US" sz="1600" kern="1200" dirty="0">
              <a:solidFill>
                <a:schemeClr val="tx1"/>
              </a:solidFill>
            </a:rPr>
            <a:t>4 durations x 4 depth bins (1m-5m)</a:t>
          </a:r>
        </a:p>
      </dsp:txBody>
      <dsp:txXfrm>
        <a:off x="9421582" y="123813"/>
        <a:ext cx="2154204" cy="126113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23T17:59:47.55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9T16:19:15.847"/>
    </inkml:context>
    <inkml:brush xml:id="br0">
      <inkml:brushProperty name="width" value="0.025" units="cm"/>
      <inkml:brushProperty name="height" value="0.025" units="cm"/>
    </inkml:brush>
  </inkml:definitions>
  <inkml:trace contextRef="#ctx0" brushRef="#br0">1 3626 24575,'14'0'0,"-2"0"0,4 0 0,-4 0 0,0 0 0,4 0 0,-2 0 0,1 0 0,1 0 0,0 0 0,5 0 0,-1 0 0,0 0 0,0 0 0,1 0 0,-1 0 0,4 0 0,-2 0 0,6 0 0,-4 3 0,6-2 0,4 2 0,-3-3 0,7 3 0,-7-2 0,7 2 0,-7 0 0,3-2 0,-5 6 0,-4-7 0,3 3 0,-6 0 0,2-2 0,-8 2 0,5-3 0,-5 0 0,4 0 0,0 0 0,1 0 0,3 0 0,-4 0 0,9 0 0,-8 0 0,8 0 0,-8 0 0,8 0 0,-9 0 0,8 0 0,-6 0 0,2 0 0,-4 0 0,1 0 0,-1 0 0,0 0 0,0 0 0,1 0 0,-1 0 0,0 0 0,1 0 0,-5 0 0,7 0 0,-6 0 0,8 0 0,-1 0 0,2 0 0,3 0 0,0 0 0,4 0 0,-1 0 0,1-3 0,-3 2 0,4-6 0,-3 3 0,3 0 0,-6-2 0,2 2 0,0-3 0,-1 0 0,0 0 0,0 0 0,1-4 0,0 3 0,-2-2 0,2 0 0,0 2 0,17-12 0,-15 7 0,21-8 0,-22 3 0,8 2 0,-2-3 0,-2 0 0,4 3 0,-6-6 0,2 6 0,-4-6 0,0 3 0,-1 0 0,11-8 0,-3 7 0,10-13 0,-13 13 0,7-11 0,-6 7 0,6-9 0,1 0 0,0 0 0,-1 0 0,-2-3 0,-4 3 0,-1-7 0,-2 4 0,0-1 0,-4-1 0,2 6 0,-1-6 0,-2 6 0,14-17 0,-14 15 0,9-6 0,-13 11 0,2 2 0,-2-3 0,4-1 0,-5 1 0,-2 0 0,2 0 0,-5-3 0,7-2 0,-1-3 0,4-1 0,-3 0 0,3 0 0,-3 4 0,-5-2 0,3 5 0,-3-2 0,3 4 0,1-1 0,-3 2 0,7-11 0,-8 4 0,11-13 0,-6 4 0,4 0 0,-7 6 0,17-18 0,0 3 0,6-8 0,0 7 0,-12 14 0,1 4 0,-6-1 0,4 6 0,-4-2 0,0 4 0,-1-4 0,-2 2 0,-1-2 0,-1 0 0,1 3 0,-1-3 0,2 4 0,-1-1 0,-5 5 0,4-3 0,-6 8 0,2-4 0,2 8 0,-3-3 0,3 3 0,0-1 0,1-2 0,4 1 0,-3 2 0,2-4 0,-4 7 0,0-6 0,3 5 0,13-12 0,-5 11 0,4-11 0,-7 12 0,-6-6 0,6 6 0,-2-6 0,4 2 0,4-4 0,0 1 0,5 2 0,-3-2 0,1 2 0,-2 1 0,3 0 0,2 4 0,-6 0 0,3 0 0,-3 0 0,6 0 0,-6 0 0,3 0 0,-7 4 0,2-3 0,-3 3 0,4 0 0,-4-3 0,9 6 0,-4-3 0,4 0 0,2 3 0,3-4 0,-3 5 0,9-2 0,-10 2 0,10-1 0,-8 0 0,3 0 0,-6 0 0,-4 4 0,4-3 0,-9 3 0,9 0 0,-9-2 0,9 5 0,7-6 0,1 6 0,5-3 0,-2 0 0,-4 3 0,5-6 0,6 6 0,-4-6 0,5 6 0,4-7 0,-1 7 0,8-7 0,1 7 0,-4-3 0,-7 4 0,2-4 0,-13 3 0,4-3 0,-7 4 0,-10-3 0,-5 3 0,-10-4 0,-4 4 0,-6 0 0,-2 0 0,-3 0 0,2 0 0,-4 0 0,-1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2:39:20.577"/>
    </inkml:context>
    <inkml:brush xml:id="br0">
      <inkml:brushProperty name="width" value="0.025" units="cm"/>
      <inkml:brushProperty name="height" value="0.025" units="cm"/>
    </inkml:brush>
  </inkml:definitions>
  <inkml:trace contextRef="#ctx0" brushRef="#br0">1 3626 24575,'10'0'0,"-1"0"0,3 0 0,-3 0 0,0 0 0,3 0 0,-2 0 0,1 0 0,1 0 0,0 0 0,3 0 0,0 0 0,0 0 0,0 0 0,0 0 0,0 0 0,3 0 0,-2 0 0,5 0 0,-3 3 0,4-2 0,3 2 0,-2-3 0,5 3 0,-5-2 0,5 2 0,-5 0 0,2-2 0,-3 6 0,-4-7 0,3 3 0,-5 0 0,2-2 0,-6 2 0,3-3 0,-3 0 0,3 0 0,0 0 0,0 0 0,3 0 0,-3 0 0,6 0 0,-5 0 0,5 0 0,-5 0 0,5 0 0,-6 0 0,6 0 0,-5 0 0,2 0 0,-3 0 0,0 0 0,0 0 0,0 0 0,0 0 0,0 0 0,0 0 0,0 0 0,0 0 0,-3 0 0,5 0 0,-4 0 0,5 0 0,0 0 0,1 0 0,3 0 0,-1 0 0,4 0 0,-2 0 0,2-3 0,-3 2 0,3-6 0,-2 3 0,2 0 0,-4-2 0,1 2 0,0-3 0,0 0 0,-1 0 0,1 0 0,0-4 0,0 3 0,-1-2 0,1 0 0,0 2 0,13-12 0,-11 7 0,15-8 0,-16 3 0,6 2 0,-2-3 0,-1 0 0,3 3 0,-5-6 0,2 6 0,-3-6 0,0 3 0,-1 0 0,9-8 0,-3 7 0,7-13 0,-9 13 0,5-11 0,-4 7 0,4-9 0,1 0 0,0 0 0,-1 0 0,-2-3 0,-2 3 0,-1-7 0,-2 4 0,1-1 0,-4-1 0,2 6 0,-1-6 0,-1 6 0,10-17 0,-10 15 0,6-6 0,-9 11 0,1 2 0,-1-3 0,3-1 0,-4 1 0,-2 0 0,2 0 0,-3-3 0,4-2 0,0-3 0,3-1 0,-3 0 0,3 0 0,-3 4 0,-3-2 0,2 5 0,-2-2 0,2 4 0,1-1 0,-3 2 0,6-11 0,-6 4 0,8-13 0,-5 4 0,4 0 0,-6 6 0,13-18 0,0 3 0,4-8 0,0 7 0,-8 14 0,0 4 0,-4-1 0,2 6 0,-2-2 0,0 4 0,-1-4 0,-2 2 0,0-2 0,-1 0 0,1 3 0,-1-3 0,1 4 0,0-1 0,-4 5 0,3-3 0,-4 8 0,1-4 0,1 8 0,-1-3 0,1 3 0,1-1 0,0-2 0,3 1 0,-2 2 0,2-4 0,-4 7 0,1-6 0,2 5 0,9-12 0,-3 11 0,2-11 0,-4 12 0,-5-6 0,4 6 0,-1-6 0,3 2 0,3-4 0,0 1 0,4 2 0,-3-2 0,1 2 0,-1 1 0,2 0 0,1 4 0,-4 0 0,2 0 0,-2 0 0,4 0 0,-4 0 0,2 0 0,-5 4 0,2-3 0,-3 3 0,3 0 0,-3-3 0,7 6 0,-3-3 0,3 0 0,1 3 0,3-4 0,-3 5 0,7-2 0,-7 2 0,7-1 0,-6 0 0,2 0 0,-4 0 0,-3 4 0,3-3 0,-7 3 0,7 0 0,-7-2 0,7 5 0,5-6 0,1 6 0,3-3 0,-1 0 0,-3 3 0,4-6 0,4 6 0,-3-6 0,4 6 0,3-7 0,-1 7 0,6-7 0,1 7 0,-3-3 0,-5 4 0,1-4 0,-10 3 0,4-3 0,-6 4 0,-7-3 0,-4 3 0,-7-4 0,-3 4 0,-5 0 0,-1 0 0,-2 0 0,1 0 0,-3 0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5B4B89-EEB5-E740-957B-7068BCC87B8C}" type="datetimeFigureOut">
              <a:rPr lang="en-US" smtClean="0"/>
              <a:t>10/9/22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D3F9-1471-384F-80A3-73EE4297A39C}" type="slidenum">
              <a:rPr lang="en-US" smtClean="0"/>
              <a:t>‹#›</a:t>
            </a:fld>
            <a:endParaRPr lang="en-US"/>
          </a:p>
        </p:txBody>
      </p:sp>
    </p:spTree>
    <p:extLst>
      <p:ext uri="{BB962C8B-B14F-4D97-AF65-F5344CB8AC3E}">
        <p14:creationId xmlns:p14="http://schemas.microsoft.com/office/powerpoint/2010/main" val="719144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sterclass.com/articles/learn-about-depth-of-field-in-photograph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a:t>
            </a:fld>
            <a:endParaRPr lang="en-US"/>
          </a:p>
        </p:txBody>
      </p:sp>
    </p:spTree>
    <p:extLst>
      <p:ext uri="{BB962C8B-B14F-4D97-AF65-F5344CB8AC3E}">
        <p14:creationId xmlns:p14="http://schemas.microsoft.com/office/powerpoint/2010/main" val="3437783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I mentioned previously, often times we only get a fleeting glimpse of our environment - so the next step is to quantify the speed of extraction for these cues.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Particularly, the question is what cues are available at short durations?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study investigated what happens when angular declination is rendered non-informative by suspending ball targets at eye level.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Participants completed a blind walking task to a target, and it was found that at short durations performance suffered when angular declination was not available. However with longer viewing durations sensitivity was able to bounce back. This is presumably because other cues became available and could support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10</a:t>
            </a:fld>
            <a:endParaRPr lang="en-US"/>
          </a:p>
        </p:txBody>
      </p:sp>
    </p:spTree>
    <p:extLst>
      <p:ext uri="{BB962C8B-B14F-4D97-AF65-F5344CB8AC3E}">
        <p14:creationId xmlns:p14="http://schemas.microsoft.com/office/powerpoint/2010/main" val="4174151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at this point - we have all the pieces of the puzzle but we don’t know how they fit together yet.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know that extended viewing enables a depth representation that is more elaborate. In fact it could provide structure for integrating incoming information or guide attention more efficiently to informative parts of the scene.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 all scenes have the same amount of cues, and some cues will be accessible later – so we need to be able to adapt.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discuss how we can capitalize on the complexity and diversity of these real world scenes to answer (1) how verbal estimates change over viewing durations and (2) how the relative weighting of depth cues changes over time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11</a:t>
            </a:fld>
            <a:endParaRPr lang="en-US"/>
          </a:p>
        </p:txBody>
      </p:sp>
    </p:spTree>
    <p:extLst>
      <p:ext uri="{BB962C8B-B14F-4D97-AF65-F5344CB8AC3E}">
        <p14:creationId xmlns:p14="http://schemas.microsoft.com/office/powerpoint/2010/main" val="170979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SUN-RGBD Database </a:t>
            </a:r>
          </a:p>
          <a:p>
            <a:pPr marL="171450" indent="-171450">
              <a:buFontTx/>
              <a:buChar char="-"/>
            </a:pPr>
            <a:r>
              <a:rPr lang="en-US" sz="1200" kern="1200" dirty="0">
                <a:solidFill>
                  <a:schemeClr val="tx1"/>
                </a:solidFill>
                <a:effectLst/>
                <a:latin typeface="+mn-lt"/>
                <a:ea typeface="+mn-ea"/>
                <a:cs typeface="+mn-cs"/>
              </a:rPr>
              <a:t>Diverse scenes </a:t>
            </a:r>
          </a:p>
          <a:p>
            <a:pPr marL="171450" indent="-171450">
              <a:buFontTx/>
              <a:buChar char="-"/>
            </a:pPr>
            <a:r>
              <a:rPr lang="en-US" sz="1200" kern="1200" dirty="0">
                <a:solidFill>
                  <a:schemeClr val="tx1"/>
                </a:solidFill>
                <a:effectLst/>
                <a:latin typeface="+mn-lt"/>
                <a:ea typeface="+mn-ea"/>
                <a:cs typeface="+mn-cs"/>
              </a:rPr>
              <a:t>Familiar scenes </a:t>
            </a:r>
          </a:p>
          <a:p>
            <a:pPr marL="171450" indent="-171450">
              <a:buFontTx/>
              <a:buChar char="-"/>
            </a:pPr>
            <a:r>
              <a:rPr lang="en-US" sz="1200" kern="1200" dirty="0">
                <a:solidFill>
                  <a:schemeClr val="tx1"/>
                </a:solidFill>
                <a:effectLst/>
                <a:latin typeface="+mn-lt"/>
                <a:ea typeface="+mn-ea"/>
                <a:cs typeface="+mn-cs"/>
              </a:rPr>
              <a:t>Ground truth depth </a:t>
            </a:r>
          </a:p>
          <a:p>
            <a:pPr marL="171450" indent="-171450">
              <a:buFontTx/>
              <a:buChar char="-"/>
            </a:pPr>
            <a:r>
              <a:rPr lang="en-US" sz="1200" kern="1200" dirty="0">
                <a:solidFill>
                  <a:schemeClr val="tx1"/>
                </a:solidFill>
                <a:effectLst/>
                <a:latin typeface="+mn-lt"/>
                <a:ea typeface="+mn-ea"/>
                <a:cs typeface="+mn-cs"/>
              </a:rPr>
              <a:t>Object segmentation annotations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using the SUN-RGBD database to get </a:t>
            </a:r>
          </a:p>
          <a:p>
            <a:pPr marL="171450" indent="-171450">
              <a:buFontTx/>
              <a:buChar char="-"/>
            </a:pPr>
            <a:r>
              <a:rPr lang="en-US" sz="1200" kern="1200" dirty="0">
                <a:solidFill>
                  <a:schemeClr val="tx1"/>
                </a:solidFill>
                <a:effectLst/>
                <a:latin typeface="+mn-lt"/>
                <a:ea typeface="+mn-ea"/>
                <a:cs typeface="+mn-cs"/>
              </a:rPr>
              <a:t>Distance judgements in real world scenes </a:t>
            </a:r>
          </a:p>
          <a:p>
            <a:pPr marL="171450" indent="-171450">
              <a:buFontTx/>
              <a:buChar char="-"/>
            </a:pPr>
            <a:r>
              <a:rPr lang="en-US" sz="1200" kern="1200" dirty="0">
                <a:solidFill>
                  <a:schemeClr val="tx1"/>
                </a:solidFill>
                <a:effectLst/>
                <a:latin typeface="+mn-lt"/>
                <a:ea typeface="+mn-ea"/>
                <a:cs typeface="+mn-cs"/>
              </a:rPr>
              <a:t>And test depth cue correlations with distance judgements </a:t>
            </a:r>
          </a:p>
          <a:p>
            <a:pPr marL="171450" indent="-171450">
              <a:buFontTx/>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did extensive pilot testing to make sure that it is possible to get reliable depth estimates from this database. So for all the endeavors I will detail in the rest of my talk, all the stimuli are from this great database.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10,355 images in this dataset were taken with RGB-D sensors that obtain 3D metrics as well as detailed annotations (2D &amp; 3D) for the objects and rooms. Optimal depth map quality was accomplished by taking short videos as well as multiple frames to build the depth map. Each image in the dataset has all 2D polygons segmented and annotated by object, 3D bounding boxes, and 3D polygons for room layout.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images are robust in scene diversity and have ground-truth depth tagged making them ideal for an investigation of depth cues in natural scenes.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12</a:t>
            </a:fld>
            <a:endParaRPr lang="en-US"/>
          </a:p>
        </p:txBody>
      </p:sp>
    </p:spTree>
    <p:extLst>
      <p:ext uri="{BB962C8B-B14F-4D97-AF65-F5344CB8AC3E}">
        <p14:creationId xmlns:p14="http://schemas.microsoft.com/office/powerpoint/2010/main" val="2293971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/Users/</a:t>
            </a:r>
            <a:r>
              <a:rPr lang="en-US" dirty="0" err="1"/>
              <a:t>prachimahableshwarkar</a:t>
            </a:r>
            <a:r>
              <a:rPr lang="en-US" dirty="0"/>
              <a:t>/Documents/GW/2019-2020/code/SUNRGBD/kv2/kinect2data/000080_2014-05-14_21-36-38_260595134347_rgbf000132-resize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13</a:t>
            </a:fld>
            <a:endParaRPr lang="en-US"/>
          </a:p>
        </p:txBody>
      </p:sp>
    </p:spTree>
    <p:extLst>
      <p:ext uri="{BB962C8B-B14F-4D97-AF65-F5344CB8AC3E}">
        <p14:creationId xmlns:p14="http://schemas.microsoft.com/office/powerpoint/2010/main" val="2359591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are looking at pictured scenes, its incredibly important to consider camera parameters like focal length. </a:t>
            </a:r>
          </a:p>
          <a:p>
            <a:endParaRPr lang="en-US" dirty="0"/>
          </a:p>
          <a:p>
            <a:r>
              <a:rPr lang="en-US" dirty="0"/>
              <a:t>Focal length determines how much of a scene is captured in an image. The difference in field of view can drastically alter depth judgements. Consider the two images on the bottom - you are likely to get drastically different judgements of depth to that water fountain because of the field of view and perspective. </a:t>
            </a:r>
          </a:p>
          <a:p>
            <a:endParaRPr lang="en-US" dirty="0"/>
          </a:p>
          <a:p>
            <a:r>
              <a:rPr lang="en-US" dirty="0"/>
              <a:t>For this reason – ACCURACY is not a good metric when considering performance. Instead sensitivity to depth and bias are more indicative of ability. </a:t>
            </a:r>
          </a:p>
          <a:p>
            <a:endParaRPr lang="en-US" dirty="0"/>
          </a:p>
          <a:p>
            <a:r>
              <a:rPr lang="en-US" dirty="0"/>
              <a:t>All SUN-RGBD images had the same focal length, so there was no concern that this image feature would interact with performance. </a:t>
            </a:r>
          </a:p>
          <a:p>
            <a:endParaRPr lang="en-US" dirty="0"/>
          </a:p>
          <a:p>
            <a:endParaRPr lang="en-US" dirty="0"/>
          </a:p>
          <a:p>
            <a:endParaRPr lang="en-US" dirty="0"/>
          </a:p>
          <a:p>
            <a:endParaRPr lang="en-US" dirty="0"/>
          </a:p>
          <a:p>
            <a:r>
              <a:rPr lang="en-US" dirty="0"/>
              <a:t>___________________________________________________________________________________________________________________________________________________________________________________________</a:t>
            </a:r>
          </a:p>
          <a:p>
            <a:r>
              <a:rPr lang="en-US" dirty="0"/>
              <a:t>Cues are not exactly </a:t>
            </a:r>
            <a:r>
              <a:rPr lang="en-US" dirty="0" err="1"/>
              <a:t>thhe</a:t>
            </a:r>
            <a:r>
              <a:rPr lang="en-US" dirty="0"/>
              <a:t> same between real world and picture </a:t>
            </a:r>
          </a:p>
          <a:p>
            <a:endParaRPr lang="en-US" dirty="0"/>
          </a:p>
          <a:p>
            <a:r>
              <a:rPr lang="en-US" dirty="0"/>
              <a:t>http://</a:t>
            </a:r>
            <a:r>
              <a:rPr lang="en-US" dirty="0" err="1"/>
              <a:t>www.outdoorphotoacademy.com</a:t>
            </a:r>
            <a:r>
              <a:rPr lang="en-US" dirty="0"/>
              <a:t>/focal-lengths/</a:t>
            </a:r>
          </a:p>
          <a:p>
            <a:endParaRPr lang="en-US" dirty="0"/>
          </a:p>
          <a:p>
            <a:endParaRPr lang="en-US" dirty="0"/>
          </a:p>
          <a:p>
            <a:r>
              <a:rPr lang="en-US" dirty="0"/>
              <a:t>SUN-RGBD all had same focal length </a:t>
            </a:r>
          </a:p>
          <a:p>
            <a:endParaRPr lang="en-US" dirty="0"/>
          </a:p>
          <a:p>
            <a:r>
              <a:rPr lang="en-US" dirty="0"/>
              <a:t>Lead into why ACCURACY is not as interesting as sensitivity and bias </a:t>
            </a:r>
          </a:p>
          <a:p>
            <a:endParaRPr lang="en-US" dirty="0"/>
          </a:p>
          <a:p>
            <a:endParaRPr lang="en-US" dirty="0"/>
          </a:p>
          <a:p>
            <a:pPr fontAlgn="base"/>
            <a:r>
              <a:rPr lang="en-US" dirty="0"/>
              <a:t>Field of view. Focal length determines how much of a scene is captured in an image. Shorter focal length lenses are called wide-angle lenses because they allow you to get a wider field of view in one image. Lenses with long focal lengths are called telephoto lenses, and have a smaller field of view.</a:t>
            </a:r>
          </a:p>
          <a:p>
            <a:pPr fontAlgn="base"/>
            <a:r>
              <a:rPr lang="en-US" dirty="0"/>
              <a:t>Depth of field. Lenses with long focal lengths tend to have a </a:t>
            </a:r>
            <a:r>
              <a:rPr lang="en-US" u="sng" dirty="0">
                <a:hlinkClick r:id="rId3"/>
              </a:rPr>
              <a:t>shallow depth of field</a:t>
            </a:r>
            <a:r>
              <a:rPr lang="en-US" dirty="0"/>
              <a:t>, which means they can focus in on small objects (even faraway ones) at specific distances. Meanwhile, lenses with short focal lengths have a larger depth of field, which enables them to get a wider range of elements in focus.</a:t>
            </a:r>
          </a:p>
          <a:p>
            <a:pPr fontAlgn="base"/>
            <a:r>
              <a:rPr lang="en-US" dirty="0"/>
              <a:t>Perspective. Focal length can also change the perspective and scale of your images. A lens with a shorter focal length “expands” perspective, giving the appearance of more space between the elements in your photo. Meanwhile, telephoto lenses tend to stack elements in the frame together to “compress” perspective.</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14</a:t>
            </a:fld>
            <a:endParaRPr lang="en-US"/>
          </a:p>
        </p:txBody>
      </p:sp>
    </p:spTree>
    <p:extLst>
      <p:ext uri="{BB962C8B-B14F-4D97-AF65-F5344CB8AC3E}">
        <p14:creationId xmlns:p14="http://schemas.microsoft.com/office/powerpoint/2010/main" val="2645353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15</a:t>
            </a:fld>
            <a:endParaRPr lang="en-US"/>
          </a:p>
        </p:txBody>
      </p:sp>
    </p:spTree>
    <p:extLst>
      <p:ext uri="{BB962C8B-B14F-4D97-AF65-F5344CB8AC3E}">
        <p14:creationId xmlns:p14="http://schemas.microsoft.com/office/powerpoint/2010/main" val="89434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advantage of Mechanical Turk to get a LOT more data than most depth perception studies get. We cannot walk people through 192 different scenes, so this method affords us the ability to sample across a wide array of scenes and get enough data from each person that we can derive sensitivity on a participant by participant basis.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16</a:t>
            </a:fld>
            <a:endParaRPr lang="en-US"/>
          </a:p>
        </p:txBody>
      </p:sp>
    </p:spTree>
    <p:extLst>
      <p:ext uri="{BB962C8B-B14F-4D97-AF65-F5344CB8AC3E}">
        <p14:creationId xmlns:p14="http://schemas.microsoft.com/office/powerpoint/2010/main" val="229515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point is the average of 48 data points for a particular scene </a:t>
            </a:r>
          </a:p>
          <a:p>
            <a:endParaRPr lang="en-US" dirty="0"/>
          </a:p>
          <a:p>
            <a:r>
              <a:rPr lang="en-US" dirty="0"/>
              <a:t>The metric we are most interested in is sensitivity </a:t>
            </a:r>
            <a:r>
              <a:rPr lang="en-US" dirty="0">
                <a:sym typeface="Wingdings" pitchFamily="2" charset="2"/>
              </a:rPr>
              <a:t> SLOPE</a:t>
            </a:r>
            <a:endParaRPr lang="en-US" dirty="0"/>
          </a:p>
          <a:p>
            <a:endParaRPr lang="en-US" dirty="0"/>
          </a:p>
          <a:p>
            <a:r>
              <a:rPr lang="en-US" dirty="0"/>
              <a:t>Systematic underestimation is consistent with previous studies </a:t>
            </a:r>
          </a:p>
          <a:p>
            <a:endParaRPr lang="en-US" dirty="0"/>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a:p>
            <a:r>
              <a:rPr lang="en-US" dirty="0">
                <a:sym typeface="Wingdings" pitchFamily="2" charset="2"/>
              </a:rPr>
              <a:t>Looked @ effect of block --. NO main effect of block</a:t>
            </a:r>
            <a:endParaRPr lang="en-US" dirty="0"/>
          </a:p>
          <a:p>
            <a:endParaRPr lang="en-US" dirty="0"/>
          </a:p>
          <a:p>
            <a:endParaRPr lang="en-US" dirty="0"/>
          </a:p>
          <a:p>
            <a:endParaRPr lang="en-US" dirty="0"/>
          </a:p>
          <a:p>
            <a:endParaRPr lang="en-US" dirty="0"/>
          </a:p>
          <a:p>
            <a:r>
              <a:rPr lang="en-US" dirty="0"/>
              <a:t>In our counterbalancing we were careful to control for the co-occurrence and repetition of images such that stimuli were never repeated within participants. </a:t>
            </a:r>
          </a:p>
          <a:p>
            <a:r>
              <a:rPr lang="en-US" dirty="0"/>
              <a:t>Instead, we had 192 unique sequences so that the co-occurrence of images was controlled for, and each image was seen at each duration 48 times across participants..</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17</a:t>
            </a:fld>
            <a:endParaRPr lang="en-US"/>
          </a:p>
        </p:txBody>
      </p:sp>
    </p:spTree>
    <p:extLst>
      <p:ext uri="{BB962C8B-B14F-4D97-AF65-F5344CB8AC3E}">
        <p14:creationId xmlns:p14="http://schemas.microsoft.com/office/powerpoint/2010/main" val="677718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the summary plots for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18</a:t>
            </a:fld>
            <a:endParaRPr lang="en-US"/>
          </a:p>
        </p:txBody>
      </p:sp>
    </p:spTree>
    <p:extLst>
      <p:ext uri="{BB962C8B-B14F-4D97-AF65-F5344CB8AC3E}">
        <p14:creationId xmlns:p14="http://schemas.microsoft.com/office/powerpoint/2010/main" val="2014641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dug into the data, we noticed that there is a lot of variability in the scale that participants used. </a:t>
            </a:r>
          </a:p>
          <a:p>
            <a:endParaRPr lang="en-US" dirty="0"/>
          </a:p>
          <a:p>
            <a:r>
              <a:rPr lang="en-US" dirty="0"/>
              <a:t>Participants were not given any indication about the max or minimum depth that they will see in the scene, to prevent numerical bias. So they had no reference for their judgements. </a:t>
            </a:r>
          </a:p>
          <a:p>
            <a:endParaRPr lang="en-US" dirty="0"/>
          </a:p>
          <a:p>
            <a:r>
              <a:rPr lang="en-US" dirty="0"/>
              <a:t>We discovered that this led to a wide range of average depth estimates that extend far beyond the actual average depth (~ 3m) </a:t>
            </a:r>
          </a:p>
          <a:p>
            <a:endParaRPr lang="en-US" dirty="0"/>
          </a:p>
          <a:p>
            <a:r>
              <a:rPr lang="en-US" dirty="0"/>
              <a:t>For this reason, we decided to also look at the data normalized to reduce participant variability </a:t>
            </a:r>
          </a:p>
          <a:p>
            <a:endParaRPr lang="en-US" dirty="0"/>
          </a:p>
          <a:p>
            <a:r>
              <a:rPr lang="en-US" dirty="0"/>
              <a:t>Each participant’s depth estimate was divided by their average depth estimate across all 192 trials. </a:t>
            </a:r>
          </a:p>
        </p:txBody>
      </p:sp>
      <p:sp>
        <p:nvSpPr>
          <p:cNvPr id="4" name="Slide Number Placeholder 3"/>
          <p:cNvSpPr>
            <a:spLocks noGrp="1"/>
          </p:cNvSpPr>
          <p:nvPr>
            <p:ph type="sldNum" sz="quarter" idx="5"/>
          </p:nvPr>
        </p:nvSpPr>
        <p:spPr/>
        <p:txBody>
          <a:bodyPr/>
          <a:lstStyle/>
          <a:p>
            <a:fld id="{BE54D3F9-1471-384F-80A3-73EE4297A39C}" type="slidenum">
              <a:rPr lang="en-US" smtClean="0"/>
              <a:t>19</a:t>
            </a:fld>
            <a:endParaRPr lang="en-US"/>
          </a:p>
        </p:txBody>
      </p:sp>
    </p:spTree>
    <p:extLst>
      <p:ext uri="{BB962C8B-B14F-4D97-AF65-F5344CB8AC3E}">
        <p14:creationId xmlns:p14="http://schemas.microsoft.com/office/powerpoint/2010/main" val="220587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Depth perception is linked to </a:t>
            </a:r>
          </a:p>
          <a:p>
            <a:r>
              <a:rPr lang="en-US" sz="1200" kern="1200" dirty="0">
                <a:solidFill>
                  <a:schemeClr val="tx1"/>
                </a:solidFill>
                <a:effectLst/>
                <a:latin typeface="+mn-lt"/>
                <a:ea typeface="+mn-ea"/>
                <a:cs typeface="+mn-cs"/>
              </a:rPr>
              <a:t>1. Ability to localize objects in the environment</a:t>
            </a:r>
          </a:p>
          <a:p>
            <a:r>
              <a:rPr lang="en-US" sz="1200" kern="1200" dirty="0">
                <a:solidFill>
                  <a:schemeClr val="tx1"/>
                </a:solidFill>
                <a:effectLst/>
                <a:latin typeface="+mn-lt"/>
                <a:ea typeface="+mn-ea"/>
                <a:cs typeface="+mn-cs"/>
              </a:rPr>
              <a:t>2. Navigation </a:t>
            </a:r>
          </a:p>
          <a:p>
            <a:r>
              <a:rPr lang="en-US" sz="1200" kern="1200" dirty="0">
                <a:solidFill>
                  <a:schemeClr val="tx1"/>
                </a:solidFill>
                <a:effectLst/>
                <a:latin typeface="+mn-lt"/>
                <a:ea typeface="+mn-ea"/>
                <a:cs typeface="+mn-cs"/>
              </a:rPr>
              <a:t>3. Reaching, throwing, grasping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Requires a reliable and stable percept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do not always get a long glimpse of our environment - so we have to be able to effectively represent depth relatively quickly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Errors can be made in fast moving situations like driving, - or even with age and neurological disorders.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this reason it is important to be able to quantify, understand, and predict these errors.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Applications</a:t>
            </a:r>
          </a:p>
          <a:p>
            <a:r>
              <a:rPr lang="en-US" sz="1200" kern="1200" dirty="0">
                <a:solidFill>
                  <a:schemeClr val="tx1"/>
                </a:solidFill>
                <a:effectLst/>
                <a:latin typeface="+mn-lt"/>
                <a:ea typeface="+mn-ea"/>
                <a:cs typeface="+mn-cs"/>
              </a:rPr>
              <a:t>1. Training (VR immersion - military, clinical) </a:t>
            </a:r>
          </a:p>
          <a:p>
            <a:r>
              <a:rPr lang="en-US" sz="1200" kern="1200" dirty="0">
                <a:solidFill>
                  <a:schemeClr val="tx1"/>
                </a:solidFill>
                <a:effectLst/>
                <a:latin typeface="+mn-lt"/>
                <a:ea typeface="+mn-ea"/>
                <a:cs typeface="+mn-cs"/>
              </a:rPr>
              <a:t>2. Applied settings - occupations where people have to interface with data to make rapid depth judgements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Understanding the depth perception mechanism can enable us to optimize trainings as well as human interfaces for precise depth judgements. </a:t>
            </a:r>
          </a:p>
        </p:txBody>
      </p:sp>
      <p:sp>
        <p:nvSpPr>
          <p:cNvPr id="4" name="Slide Number Placeholder 3"/>
          <p:cNvSpPr>
            <a:spLocks noGrp="1"/>
          </p:cNvSpPr>
          <p:nvPr>
            <p:ph type="sldNum" sz="quarter" idx="5"/>
          </p:nvPr>
        </p:nvSpPr>
        <p:spPr/>
        <p:txBody>
          <a:bodyPr/>
          <a:lstStyle/>
          <a:p>
            <a:fld id="{BE54D3F9-1471-384F-80A3-73EE4297A39C}" type="slidenum">
              <a:rPr lang="en-US" smtClean="0"/>
              <a:t>2</a:t>
            </a:fld>
            <a:endParaRPr lang="en-US"/>
          </a:p>
        </p:txBody>
      </p:sp>
    </p:spTree>
    <p:extLst>
      <p:ext uri="{BB962C8B-B14F-4D97-AF65-F5344CB8AC3E}">
        <p14:creationId xmlns:p14="http://schemas.microsoft.com/office/powerpoint/2010/main" val="3418582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20</a:t>
            </a:fld>
            <a:endParaRPr lang="en-US"/>
          </a:p>
        </p:txBody>
      </p:sp>
    </p:spTree>
    <p:extLst>
      <p:ext uri="{BB962C8B-B14F-4D97-AF65-F5344CB8AC3E}">
        <p14:creationId xmlns:p14="http://schemas.microsoft.com/office/powerpoint/2010/main" val="1094803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Larger variance explained – r2 </a:t>
            </a:r>
          </a:p>
          <a:p>
            <a:endParaRPr lang="en-US" dirty="0"/>
          </a:p>
          <a:p>
            <a:r>
              <a:rPr lang="en-US" dirty="0"/>
              <a:t>These are the summary plots for the normalized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21</a:t>
            </a:fld>
            <a:endParaRPr lang="en-US"/>
          </a:p>
        </p:txBody>
      </p:sp>
    </p:spTree>
    <p:extLst>
      <p:ext uri="{BB962C8B-B14F-4D97-AF65-F5344CB8AC3E}">
        <p14:creationId xmlns:p14="http://schemas.microsoft.com/office/powerpoint/2010/main" val="3920557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that depth perception mechanism is driving duration effects </a:t>
            </a:r>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depth_discrimination</a:t>
            </a:r>
            <a:r>
              <a:rPr lang="en-US" dirty="0"/>
              <a:t>/</a:t>
            </a:r>
            <a:r>
              <a:rPr lang="en-US" dirty="0" err="1"/>
              <a:t>depth_discrimination_practice_stimuli</a:t>
            </a:r>
            <a:r>
              <a:rPr lang="en-US" dirty="0"/>
              <a:t>/000079_2014-05-14_21-35-51_260595134347_rgbf000172-resize_4/000079_2014-05-14_21-35-51_260595134347_rgbf000172-resize_4-target.png</a:t>
            </a:r>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depth_duration_stimuli</a:t>
            </a:r>
            <a:r>
              <a:rPr lang="en-US" dirty="0"/>
              <a:t>/000486_2014-06-09_20-47-20_260595134347_rgbf000143-resize_2/000486_2014-06-09_20-47-20_260595134347_rgbf000143-resize_2-target.png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22</a:t>
            </a:fld>
            <a:endParaRPr lang="en-US"/>
          </a:p>
        </p:txBody>
      </p:sp>
    </p:spTree>
    <p:extLst>
      <p:ext uri="{BB962C8B-B14F-4D97-AF65-F5344CB8AC3E}">
        <p14:creationId xmlns:p14="http://schemas.microsoft.com/office/powerpoint/2010/main" val="1094984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23</a:t>
            </a:fld>
            <a:endParaRPr lang="en-US"/>
          </a:p>
        </p:txBody>
      </p:sp>
    </p:spTree>
    <p:extLst>
      <p:ext uri="{BB962C8B-B14F-4D97-AF65-F5344CB8AC3E}">
        <p14:creationId xmlns:p14="http://schemas.microsoft.com/office/powerpoint/2010/main" val="3793630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24</a:t>
            </a:fld>
            <a:endParaRPr lang="en-US"/>
          </a:p>
        </p:txBody>
      </p:sp>
    </p:spTree>
    <p:extLst>
      <p:ext uri="{BB962C8B-B14F-4D97-AF65-F5344CB8AC3E}">
        <p14:creationId xmlns:p14="http://schemas.microsoft.com/office/powerpoint/2010/main" val="258230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25</a:t>
            </a:fld>
            <a:endParaRPr lang="en-US"/>
          </a:p>
        </p:txBody>
      </p:sp>
    </p:spTree>
    <p:extLst>
      <p:ext uri="{BB962C8B-B14F-4D97-AF65-F5344CB8AC3E}">
        <p14:creationId xmlns:p14="http://schemas.microsoft.com/office/powerpoint/2010/main" val="3663522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the summary plots for duration slopes. Note that as viewing duration increases, there is a trend towards higher sensitivity. </a:t>
            </a:r>
          </a:p>
          <a:p>
            <a:endParaRPr lang="en-US" dirty="0"/>
          </a:p>
          <a:p>
            <a:r>
              <a:rPr lang="en-US" dirty="0"/>
              <a:t>RM ANOVA to see if there is a significant difference in the participant slopes across duration. We found a main effect of duration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all durations are significantly different from 250 </a:t>
            </a:r>
            <a:r>
              <a:rPr lang="en-US" sz="1200" kern="1200" dirty="0" err="1">
                <a:solidFill>
                  <a:schemeClr val="tx1"/>
                </a:solidFill>
                <a:effectLst/>
                <a:latin typeface="+mn-lt"/>
                <a:ea typeface="+mn-ea"/>
                <a:cs typeface="+mn-cs"/>
              </a:rPr>
              <a:t>ms.</a:t>
            </a:r>
            <a:r>
              <a:rPr lang="en-US" sz="1200" kern="1200" dirty="0">
                <a:solidFill>
                  <a:schemeClr val="tx1"/>
                </a:solidFill>
                <a:effectLst/>
                <a:latin typeface="+mn-lt"/>
                <a:ea typeface="+mn-ea"/>
                <a:cs typeface="+mn-cs"/>
              </a:rPr>
              <a:t> This lends to the idea that at 250 ms some relative depth cues are not yet available, which is affecting sensitivity. </a:t>
            </a: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26</a:t>
            </a:fld>
            <a:endParaRPr lang="en-US"/>
          </a:p>
        </p:txBody>
      </p:sp>
    </p:spTree>
    <p:extLst>
      <p:ext uri="{BB962C8B-B14F-4D97-AF65-F5344CB8AC3E}">
        <p14:creationId xmlns:p14="http://schemas.microsoft.com/office/powerpoint/2010/main" val="1513553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Concern alleviated that visual search for the target might be driving the effect – we see here reliable evidence that even when the attention effects are controlled for, at 250 </a:t>
            </a:r>
            <a:r>
              <a:rPr lang="en-US" dirty="0" err="1"/>
              <a:t>ms</a:t>
            </a:r>
            <a:r>
              <a:rPr lang="en-US" dirty="0"/>
              <a:t> performance suffers compared to the other duration conditions. </a:t>
            </a:r>
          </a:p>
          <a:p>
            <a:endParaRPr lang="en-US" dirty="0"/>
          </a:p>
          <a:p>
            <a:r>
              <a:rPr lang="en-US" dirty="0"/>
              <a:t>Lends to the idea that some depth information is not yet available at 250 </a:t>
            </a:r>
            <a:r>
              <a:rPr lang="en-US" dirty="0" err="1"/>
              <a:t>ms</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27</a:t>
            </a:fld>
            <a:endParaRPr lang="en-US"/>
          </a:p>
        </p:txBody>
      </p:sp>
    </p:spTree>
    <p:extLst>
      <p:ext uri="{BB962C8B-B14F-4D97-AF65-F5344CB8AC3E}">
        <p14:creationId xmlns:p14="http://schemas.microsoft.com/office/powerpoint/2010/main" val="3194705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TV slopes are slightly better at each duration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28</a:t>
            </a:fld>
            <a:endParaRPr lang="en-US"/>
          </a:p>
        </p:txBody>
      </p:sp>
    </p:spTree>
    <p:extLst>
      <p:ext uri="{BB962C8B-B14F-4D97-AF65-F5344CB8AC3E}">
        <p14:creationId xmlns:p14="http://schemas.microsoft.com/office/powerpoint/2010/main" val="2657870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TV is slightly better (higher slopes), but it is slight</a:t>
            </a:r>
          </a:p>
        </p:txBody>
      </p:sp>
      <p:sp>
        <p:nvSpPr>
          <p:cNvPr id="4" name="Slide Number Placeholder 3"/>
          <p:cNvSpPr>
            <a:spLocks noGrp="1"/>
          </p:cNvSpPr>
          <p:nvPr>
            <p:ph type="sldNum" sz="quarter" idx="5"/>
          </p:nvPr>
        </p:nvSpPr>
        <p:spPr/>
        <p:txBody>
          <a:bodyPr/>
          <a:lstStyle/>
          <a:p>
            <a:fld id="{BE54D3F9-1471-384F-80A3-73EE4297A39C}" type="slidenum">
              <a:rPr lang="en-US" smtClean="0"/>
              <a:t>29</a:t>
            </a:fld>
            <a:endParaRPr lang="en-US"/>
          </a:p>
        </p:txBody>
      </p:sp>
    </p:spTree>
    <p:extLst>
      <p:ext uri="{BB962C8B-B14F-4D97-AF65-F5344CB8AC3E}">
        <p14:creationId xmlns:p14="http://schemas.microsoft.com/office/powerpoint/2010/main" val="3726055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Scenes are complex - we parse through a lot of information to develop a representation of depth.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interaction and abundance of information in scenes has prevented systematic efforts to understand depth in real world scenes.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hope that over the course of this talk, I can convince you that this complexity and variability is not something to shy away from. In fact, it can be leveraged to understand how we balance these various sources of information to get to a stable percept of depth over time.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these pieces of art for example:</a:t>
            </a:r>
          </a:p>
          <a:p>
            <a:r>
              <a:rPr lang="en-US" sz="1200" kern="1200" dirty="0">
                <a:solidFill>
                  <a:schemeClr val="tx1"/>
                </a:solidFill>
                <a:effectLst/>
                <a:latin typeface="+mn-lt"/>
                <a:ea typeface="+mn-ea"/>
                <a:cs typeface="+mn-cs"/>
              </a:rPr>
              <a:t>The artists impressively use pictorial depth cues to create ambiguous and mind bending visual scenes. </a:t>
            </a:r>
          </a:p>
          <a:p>
            <a:r>
              <a:rPr lang="en-US" sz="1200" kern="1200" dirty="0">
                <a:solidFill>
                  <a:schemeClr val="tx1"/>
                </a:solidFill>
                <a:effectLst/>
                <a:latin typeface="+mn-lt"/>
                <a:ea typeface="+mn-ea"/>
                <a:cs typeface="+mn-cs"/>
              </a:rPr>
              <a:t>1. Sailboats - relative size </a:t>
            </a:r>
          </a:p>
          <a:p>
            <a:r>
              <a:rPr lang="en-US" sz="1200" kern="1200" dirty="0">
                <a:solidFill>
                  <a:schemeClr val="tx1"/>
                </a:solidFill>
                <a:effectLst/>
                <a:latin typeface="+mn-lt"/>
                <a:ea typeface="+mn-ea"/>
                <a:cs typeface="+mn-cs"/>
              </a:rPr>
              <a:t>2. Bicyclists - ground plane and linear perspective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obviously these scenes are much more complex that any scene we would naturally encounter (hopefully!), but they impressively demonstrate how powerful these depth cues in changing our perception.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complexity in these images has the power to reveal important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a:t>
            </a:fld>
            <a:endParaRPr lang="en-US"/>
          </a:p>
        </p:txBody>
      </p:sp>
    </p:spTree>
    <p:extLst>
      <p:ext uri="{BB962C8B-B14F-4D97-AF65-F5344CB8AC3E}">
        <p14:creationId xmlns:p14="http://schemas.microsoft.com/office/powerpoint/2010/main" val="2374451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Shifting frame of reference - could be distracting and hurt sensitivity </a:t>
            </a:r>
          </a:p>
          <a:p>
            <a:endParaRPr lang="en-US" dirty="0"/>
          </a:p>
          <a:p>
            <a:r>
              <a:rPr lang="en-US" dirty="0"/>
              <a:t>Stable reference frame could be helping which is why TV could be better </a:t>
            </a:r>
          </a:p>
          <a:p>
            <a:endParaRPr lang="en-US" dirty="0"/>
          </a:p>
          <a:p>
            <a:r>
              <a:rPr lang="en-US" dirty="0"/>
              <a:t>Regardless, we are seeing the same pattern of results, and the data is quite stable – so there must be something in the scenes that is driving performance for individual trials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30</a:t>
            </a:fld>
            <a:endParaRPr lang="en-US"/>
          </a:p>
        </p:txBody>
      </p:sp>
    </p:spTree>
    <p:extLst>
      <p:ext uri="{BB962C8B-B14F-4D97-AF65-F5344CB8AC3E}">
        <p14:creationId xmlns:p14="http://schemas.microsoft.com/office/powerpoint/2010/main" val="378864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Estimates of depth at each duration within each experiment, correlated with each other </a:t>
            </a:r>
          </a:p>
          <a:p>
            <a:endParaRPr lang="en-US" dirty="0"/>
          </a:p>
          <a:p>
            <a:r>
              <a:rPr lang="en-US" dirty="0"/>
              <a:t>Highly related, even though they are entirely independent – different people, different task demand, but yet responses are quite consistent </a:t>
            </a:r>
          </a:p>
        </p:txBody>
      </p:sp>
      <p:sp>
        <p:nvSpPr>
          <p:cNvPr id="4" name="Slide Number Placeholder 3"/>
          <p:cNvSpPr>
            <a:spLocks noGrp="1"/>
          </p:cNvSpPr>
          <p:nvPr>
            <p:ph type="sldNum" sz="quarter" idx="5"/>
          </p:nvPr>
        </p:nvSpPr>
        <p:spPr/>
        <p:txBody>
          <a:bodyPr/>
          <a:lstStyle/>
          <a:p>
            <a:fld id="{BE54D3F9-1471-384F-80A3-73EE4297A39C}" type="slidenum">
              <a:rPr lang="en-US" smtClean="0"/>
              <a:t>31</a:t>
            </a:fld>
            <a:endParaRPr lang="en-US"/>
          </a:p>
        </p:txBody>
      </p:sp>
    </p:spTree>
    <p:extLst>
      <p:ext uri="{BB962C8B-B14F-4D97-AF65-F5344CB8AC3E}">
        <p14:creationId xmlns:p14="http://schemas.microsoft.com/office/powerpoint/2010/main" val="2509197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Residuals are ESTIMATES OF MODEL ERROR – here the models for the two experiments have HIGHLY CORRELATED MODEL ERROR </a:t>
            </a:r>
          </a:p>
          <a:p>
            <a:endParaRPr lang="en-US" dirty="0"/>
          </a:p>
          <a:p>
            <a:r>
              <a:rPr lang="en-US" dirty="0"/>
              <a:t>Even after removing depth itself there is a high correlation between the two experiments. We looked at the residuals, specifically the distance from each point to the best fit line, to see if the deviation from the linear regression line was stable across experiments. </a:t>
            </a:r>
          </a:p>
          <a:p>
            <a:endParaRPr lang="en-US" dirty="0"/>
          </a:p>
          <a:p>
            <a:r>
              <a:rPr lang="en-US" dirty="0"/>
              <a:t>Even after removing depth, there is consistent stimulus driven behavior </a:t>
            </a:r>
          </a:p>
          <a:p>
            <a:endParaRPr lang="en-US" dirty="0"/>
          </a:p>
          <a:p>
            <a:r>
              <a:rPr lang="en-US" dirty="0"/>
              <a:t>Correlated residuals BETWEEN experiments, different set of people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32</a:t>
            </a:fld>
            <a:endParaRPr lang="en-US"/>
          </a:p>
        </p:txBody>
      </p:sp>
    </p:spTree>
    <p:extLst>
      <p:ext uri="{BB962C8B-B14F-4D97-AF65-F5344CB8AC3E}">
        <p14:creationId xmlns:p14="http://schemas.microsoft.com/office/powerpoint/2010/main" val="250916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33</a:t>
            </a:fld>
            <a:endParaRPr lang="en-US"/>
          </a:p>
        </p:txBody>
      </p:sp>
    </p:spTree>
    <p:extLst>
      <p:ext uri="{BB962C8B-B14F-4D97-AF65-F5344CB8AC3E}">
        <p14:creationId xmlns:p14="http://schemas.microsoft.com/office/powerpoint/2010/main" val="704739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34</a:t>
            </a:fld>
            <a:endParaRPr lang="en-US"/>
          </a:p>
        </p:txBody>
      </p:sp>
    </p:spTree>
    <p:extLst>
      <p:ext uri="{BB962C8B-B14F-4D97-AF65-F5344CB8AC3E}">
        <p14:creationId xmlns:p14="http://schemas.microsoft.com/office/powerpoint/2010/main" val="7405468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35</a:t>
            </a:fld>
            <a:endParaRPr lang="en-US"/>
          </a:p>
        </p:txBody>
      </p:sp>
    </p:spTree>
    <p:extLst>
      <p:ext uri="{BB962C8B-B14F-4D97-AF65-F5344CB8AC3E}">
        <p14:creationId xmlns:p14="http://schemas.microsoft.com/office/powerpoint/2010/main" val="35145225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Data is quite stable across both versions so there must be something in the scenes that is driving performance for individual trials </a:t>
            </a:r>
          </a:p>
          <a:p>
            <a:pPr lvl="1"/>
            <a:r>
              <a:rPr lang="en-US" dirty="0"/>
              <a:t>Motivates the image based cue analyses </a:t>
            </a:r>
          </a:p>
          <a:p>
            <a:pPr lvl="1"/>
            <a:r>
              <a:rPr lang="en-US" dirty="0"/>
              <a:t>How are people able to do this task?</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36</a:t>
            </a:fld>
            <a:endParaRPr lang="en-US"/>
          </a:p>
        </p:txBody>
      </p:sp>
    </p:spTree>
    <p:extLst>
      <p:ext uri="{BB962C8B-B14F-4D97-AF65-F5344CB8AC3E}">
        <p14:creationId xmlns:p14="http://schemas.microsoft.com/office/powerpoint/2010/main" val="41675723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37</a:t>
            </a:fld>
            <a:endParaRPr lang="en-US"/>
          </a:p>
        </p:txBody>
      </p:sp>
    </p:spTree>
    <p:extLst>
      <p:ext uri="{BB962C8B-B14F-4D97-AF65-F5344CB8AC3E}">
        <p14:creationId xmlns:p14="http://schemas.microsoft.com/office/powerpoint/2010/main" val="2431152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 far we have been able to observe reliable data for each duration – there is consistency in sensitivity amongst the participants at all viewing durations (large amount of variance explained).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Since participants only saw each image once, the data points across duration are independent, which tells us that something within the scene itself is driving responses in this individual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plot above shows average error for each target.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error for stimuli with larger depths, since there is a large range of possible responses at further depths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high error, and others with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data will in the future then enable us to look at the change in sensitivity to each image at each duration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38</a:t>
            </a:fld>
            <a:endParaRPr lang="en-US"/>
          </a:p>
        </p:txBody>
      </p:sp>
    </p:spTree>
    <p:extLst>
      <p:ext uri="{BB962C8B-B14F-4D97-AF65-F5344CB8AC3E}">
        <p14:creationId xmlns:p14="http://schemas.microsoft.com/office/powerpoint/2010/main" val="870042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 clutter,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Visible ground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Target is clearly anchored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Clear room dimensions </a:t>
            </a:r>
          </a:p>
        </p:txBody>
      </p:sp>
      <p:sp>
        <p:nvSpPr>
          <p:cNvPr id="4" name="Slide Number Placeholder 3"/>
          <p:cNvSpPr>
            <a:spLocks noGrp="1"/>
          </p:cNvSpPr>
          <p:nvPr>
            <p:ph type="sldNum" sz="quarter" idx="5"/>
          </p:nvPr>
        </p:nvSpPr>
        <p:spPr/>
        <p:txBody>
          <a:bodyPr/>
          <a:lstStyle/>
          <a:p>
            <a:fld id="{BE54D3F9-1471-384F-80A3-73EE4297A39C}" type="slidenum">
              <a:rPr lang="en-US" smtClean="0"/>
              <a:t>39</a:t>
            </a:fld>
            <a:endParaRPr lang="en-US"/>
          </a:p>
        </p:txBody>
      </p:sp>
    </p:spTree>
    <p:extLst>
      <p:ext uri="{BB962C8B-B14F-4D97-AF65-F5344CB8AC3E}">
        <p14:creationId xmlns:p14="http://schemas.microsoft.com/office/powerpoint/2010/main" val="120942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basis of depth is the aggregate of absolute and relative cues.  </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Nearby depth cues are used to establish a calibration that allows us to integrate relative cues at large distances.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such cue that has shown to be this kind of an anchor is visible ground plane </a:t>
            </a: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endParaRPr lang="en-US" sz="1200" b="0" i="0" u="none" strike="noStrike" kern="1200" dirty="0">
              <a:solidFill>
                <a:schemeClr val="tx1"/>
              </a:solidFill>
              <a:effectLst/>
              <a:latin typeface="+mn-lt"/>
              <a:ea typeface="+mn-ea"/>
              <a:cs typeface="+mn-cs"/>
            </a:endParaRPr>
          </a:p>
          <a:p>
            <a:pPr lvl="1"/>
            <a:r>
              <a:rPr lang="en-US" sz="1200" b="0" i="0" u="none" strike="noStrike" kern="1200" dirty="0">
                <a:solidFill>
                  <a:schemeClr val="tx1"/>
                </a:solidFill>
                <a:effectLst/>
                <a:latin typeface="+mn-lt"/>
                <a:ea typeface="+mn-ea"/>
                <a:cs typeface="+mn-cs"/>
              </a:rPr>
              <a:t>According to the sequential-surface-integration-process hypothesis, a representation is formed using near depth cues, and is utilized as an anchor to integrate the more distant surfaces by relative depth cues. </a:t>
            </a:r>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a:t>
            </a:fld>
            <a:endParaRPr lang="en-US"/>
          </a:p>
        </p:txBody>
      </p:sp>
    </p:spTree>
    <p:extLst>
      <p:ext uri="{BB962C8B-B14F-4D97-AF65-F5344CB8AC3E}">
        <p14:creationId xmlns:p14="http://schemas.microsoft.com/office/powerpoint/2010/main" val="3099354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40</a:t>
            </a:fld>
            <a:endParaRPr lang="en-US"/>
          </a:p>
        </p:txBody>
      </p:sp>
    </p:spTree>
    <p:extLst>
      <p:ext uri="{BB962C8B-B14F-4D97-AF65-F5344CB8AC3E}">
        <p14:creationId xmlns:p14="http://schemas.microsoft.com/office/powerpoint/2010/main" val="1367871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cues, I introduced at the beginning of my talk – we can use the depth estimate data to understand the time course of these cues by tracking how individual image performance changes as viewing duration increase. </a:t>
            </a:r>
          </a:p>
          <a:p>
            <a:endParaRPr lang="en-US" dirty="0"/>
          </a:p>
          <a:p>
            <a:r>
              <a:rPr lang="en-US" dirty="0"/>
              <a:t>To do this we need to calculate these cue values in a systematic way. </a:t>
            </a:r>
          </a:p>
        </p:txBody>
      </p:sp>
      <p:sp>
        <p:nvSpPr>
          <p:cNvPr id="4" name="Slide Number Placeholder 3"/>
          <p:cNvSpPr>
            <a:spLocks noGrp="1"/>
          </p:cNvSpPr>
          <p:nvPr>
            <p:ph type="sldNum" sz="quarter" idx="5"/>
          </p:nvPr>
        </p:nvSpPr>
        <p:spPr/>
        <p:txBody>
          <a:bodyPr/>
          <a:lstStyle/>
          <a:p>
            <a:fld id="{BE54D3F9-1471-384F-80A3-73EE4297A39C}" type="slidenum">
              <a:rPr lang="en-US" smtClean="0"/>
              <a:t>41</a:t>
            </a:fld>
            <a:endParaRPr lang="en-US"/>
          </a:p>
        </p:txBody>
      </p:sp>
    </p:spTree>
    <p:extLst>
      <p:ext uri="{BB962C8B-B14F-4D97-AF65-F5344CB8AC3E}">
        <p14:creationId xmlns:p14="http://schemas.microsoft.com/office/powerpoint/2010/main" val="3736470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42</a:t>
            </a:fld>
            <a:endParaRPr lang="en-US"/>
          </a:p>
        </p:txBody>
      </p:sp>
    </p:spTree>
    <p:extLst>
      <p:ext uri="{BB962C8B-B14F-4D97-AF65-F5344CB8AC3E}">
        <p14:creationId xmlns:p14="http://schemas.microsoft.com/office/powerpoint/2010/main" val="1132276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Vertices of each object so that each object can be parcellated out </a:t>
            </a:r>
          </a:p>
          <a:p>
            <a:endParaRPr lang="en-US" dirty="0"/>
          </a:p>
          <a:p>
            <a:r>
              <a:rPr lang="en-US" dirty="0"/>
              <a:t>Objects are also labeled </a:t>
            </a:r>
          </a:p>
        </p:txBody>
      </p:sp>
      <p:sp>
        <p:nvSpPr>
          <p:cNvPr id="4" name="Slide Number Placeholder 3"/>
          <p:cNvSpPr>
            <a:spLocks noGrp="1"/>
          </p:cNvSpPr>
          <p:nvPr>
            <p:ph type="sldNum" sz="quarter" idx="5"/>
          </p:nvPr>
        </p:nvSpPr>
        <p:spPr/>
        <p:txBody>
          <a:bodyPr/>
          <a:lstStyle/>
          <a:p>
            <a:fld id="{BE54D3F9-1471-384F-80A3-73EE4297A39C}" type="slidenum">
              <a:rPr lang="en-US" smtClean="0"/>
              <a:t>43</a:t>
            </a:fld>
            <a:endParaRPr lang="en-US"/>
          </a:p>
        </p:txBody>
      </p:sp>
    </p:spTree>
    <p:extLst>
      <p:ext uri="{BB962C8B-B14F-4D97-AF65-F5344CB8AC3E}">
        <p14:creationId xmlns:p14="http://schemas.microsoft.com/office/powerpoint/2010/main" val="482871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Visualized object segmentation</a:t>
            </a:r>
          </a:p>
          <a:p>
            <a:endParaRPr lang="en-US" dirty="0"/>
          </a:p>
          <a:p>
            <a:r>
              <a:rPr lang="en-US" dirty="0"/>
              <a:t>Quantify each of these cues </a:t>
            </a:r>
          </a:p>
          <a:p>
            <a:endParaRPr lang="en-US" dirty="0"/>
          </a:p>
          <a:p>
            <a:r>
              <a:rPr lang="en-US" dirty="0"/>
              <a:t>For familiar size, we can create a database of canonical size for certain scene categories:</a:t>
            </a:r>
          </a:p>
          <a:p>
            <a:r>
              <a:rPr lang="en-US" dirty="0"/>
              <a:t>i.e. general size of bed </a:t>
            </a:r>
          </a:p>
          <a:p>
            <a:endParaRPr lang="en-US" dirty="0"/>
          </a:p>
          <a:p>
            <a:r>
              <a:rPr lang="en-US" dirty="0"/>
              <a:t>Right now this database does not exist and could be helpful in the future </a:t>
            </a:r>
          </a:p>
        </p:txBody>
      </p:sp>
      <p:sp>
        <p:nvSpPr>
          <p:cNvPr id="4" name="Slide Number Placeholder 3"/>
          <p:cNvSpPr>
            <a:spLocks noGrp="1"/>
          </p:cNvSpPr>
          <p:nvPr>
            <p:ph type="sldNum" sz="quarter" idx="5"/>
          </p:nvPr>
        </p:nvSpPr>
        <p:spPr/>
        <p:txBody>
          <a:bodyPr/>
          <a:lstStyle/>
          <a:p>
            <a:fld id="{BE54D3F9-1471-384F-80A3-73EE4297A39C}" type="slidenum">
              <a:rPr lang="en-US" smtClean="0"/>
              <a:t>44</a:t>
            </a:fld>
            <a:endParaRPr lang="en-US"/>
          </a:p>
        </p:txBody>
      </p:sp>
    </p:spTree>
    <p:extLst>
      <p:ext uri="{BB962C8B-B14F-4D97-AF65-F5344CB8AC3E}">
        <p14:creationId xmlns:p14="http://schemas.microsoft.com/office/powerpoint/2010/main" val="1571158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Linear Perspective </a:t>
            </a:r>
            <a:r>
              <a:rPr lang="en-US" dirty="0">
                <a:sym typeface="Wingdings" pitchFamily="2" charset="2"/>
              </a:rPr>
              <a:t> </a:t>
            </a:r>
            <a:r>
              <a:rPr lang="en-US" dirty="0"/>
              <a:t>the area of the scene captured in a pixel is proportional to the distance of the object from the camera.</a:t>
            </a:r>
          </a:p>
          <a:p>
            <a:pPr marL="171450" indent="-171450">
              <a:buFontTx/>
              <a:buChar char="-"/>
            </a:pPr>
            <a:r>
              <a:rPr lang="en-US" dirty="0"/>
              <a:t>So, the pixels closer to the camera will capture a smaller real world area 'a' as compared to the pixels representing objects further away capturing larger area ‘b’</a:t>
            </a:r>
          </a:p>
          <a:p>
            <a:pPr marL="171450" indent="-171450">
              <a:buFontTx/>
              <a:buChar char="-"/>
            </a:pPr>
            <a:r>
              <a:rPr lang="en-US" dirty="0"/>
              <a:t>This phenomenon of varying number of pixels per distance "Dynamic Resolution". </a:t>
            </a:r>
          </a:p>
          <a:p>
            <a:endParaRPr lang="en-US" dirty="0"/>
          </a:p>
          <a:p>
            <a:r>
              <a:rPr lang="en-US" dirty="0"/>
              <a:t>AOV = angle of view </a:t>
            </a:r>
          </a:p>
          <a:p>
            <a:r>
              <a:rPr lang="en-US" dirty="0"/>
              <a:t>Hi = distance from the camera to the object </a:t>
            </a:r>
          </a:p>
          <a:p>
            <a:r>
              <a:rPr lang="en-US" dirty="0"/>
              <a:t>Image resolution – width, height</a:t>
            </a:r>
          </a:p>
          <a:p>
            <a:endParaRPr lang="en-US" dirty="0"/>
          </a:p>
          <a:p>
            <a:r>
              <a:rPr lang="en-US" dirty="0"/>
              <a:t>Calculates real world width and height</a:t>
            </a:r>
          </a:p>
        </p:txBody>
      </p:sp>
      <p:sp>
        <p:nvSpPr>
          <p:cNvPr id="4" name="Slide Number Placeholder 3"/>
          <p:cNvSpPr>
            <a:spLocks noGrp="1"/>
          </p:cNvSpPr>
          <p:nvPr>
            <p:ph type="sldNum" sz="quarter" idx="5"/>
          </p:nvPr>
        </p:nvSpPr>
        <p:spPr/>
        <p:txBody>
          <a:bodyPr/>
          <a:lstStyle/>
          <a:p>
            <a:fld id="{BE54D3F9-1471-384F-80A3-73EE4297A39C}" type="slidenum">
              <a:rPr lang="en-US" smtClean="0"/>
              <a:t>45</a:t>
            </a:fld>
            <a:endParaRPr lang="en-US"/>
          </a:p>
        </p:txBody>
      </p:sp>
    </p:spTree>
    <p:extLst>
      <p:ext uri="{BB962C8B-B14F-4D97-AF65-F5344CB8AC3E}">
        <p14:creationId xmlns:p14="http://schemas.microsoft.com/office/powerpoint/2010/main" val="3181812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the green pixel as an irregular polygon in 3D space, we can use the neighbors to get the size of that pixel. </a:t>
            </a:r>
          </a:p>
          <a:p>
            <a:endParaRPr lang="en-US" dirty="0"/>
          </a:p>
          <a:p>
            <a:r>
              <a:rPr lang="en-US" dirty="0"/>
              <a:t>Start by getting the Euclidean distance to each neighbor </a:t>
            </a:r>
          </a:p>
          <a:p>
            <a:endParaRPr lang="en-US" dirty="0"/>
          </a:p>
          <a:p>
            <a:endParaRPr lang="en-US" dirty="0"/>
          </a:p>
          <a:p>
            <a:r>
              <a:rPr lang="en-US" dirty="0"/>
              <a:t>Highlight importance of database – stuff we can do with just depth data </a:t>
            </a:r>
          </a:p>
          <a:p>
            <a:endParaRPr lang="en-US" dirty="0"/>
          </a:p>
          <a:p>
            <a:r>
              <a:rPr lang="en-US" dirty="0"/>
              <a:t>Real world scenes are high in complexity – motivates these analyses </a:t>
            </a:r>
          </a:p>
        </p:txBody>
      </p:sp>
      <p:sp>
        <p:nvSpPr>
          <p:cNvPr id="4" name="Slide Number Placeholder 3"/>
          <p:cNvSpPr>
            <a:spLocks noGrp="1"/>
          </p:cNvSpPr>
          <p:nvPr>
            <p:ph type="sldNum" sz="quarter" idx="5"/>
          </p:nvPr>
        </p:nvSpPr>
        <p:spPr/>
        <p:txBody>
          <a:bodyPr/>
          <a:lstStyle/>
          <a:p>
            <a:fld id="{BE54D3F9-1471-384F-80A3-73EE4297A39C}" type="slidenum">
              <a:rPr lang="en-US" smtClean="0"/>
              <a:t>47</a:t>
            </a:fld>
            <a:endParaRPr lang="en-US"/>
          </a:p>
        </p:txBody>
      </p:sp>
    </p:spTree>
    <p:extLst>
      <p:ext uri="{BB962C8B-B14F-4D97-AF65-F5344CB8AC3E}">
        <p14:creationId xmlns:p14="http://schemas.microsoft.com/office/powerpoint/2010/main" val="3944901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can get the area of that triangle</a:t>
            </a:r>
          </a:p>
        </p:txBody>
      </p:sp>
      <p:sp>
        <p:nvSpPr>
          <p:cNvPr id="4" name="Slide Number Placeholder 3"/>
          <p:cNvSpPr>
            <a:spLocks noGrp="1"/>
          </p:cNvSpPr>
          <p:nvPr>
            <p:ph type="sldNum" sz="quarter" idx="5"/>
          </p:nvPr>
        </p:nvSpPr>
        <p:spPr/>
        <p:txBody>
          <a:bodyPr/>
          <a:lstStyle/>
          <a:p>
            <a:fld id="{BE54D3F9-1471-384F-80A3-73EE4297A39C}" type="slidenum">
              <a:rPr lang="en-US" smtClean="0"/>
              <a:t>48</a:t>
            </a:fld>
            <a:endParaRPr lang="en-US"/>
          </a:p>
        </p:txBody>
      </p:sp>
    </p:spTree>
    <p:extLst>
      <p:ext uri="{BB962C8B-B14F-4D97-AF65-F5344CB8AC3E}">
        <p14:creationId xmlns:p14="http://schemas.microsoft.com/office/powerpoint/2010/main" val="3361100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this for every neighbor – and take the sum! </a:t>
            </a:r>
          </a:p>
          <a:p>
            <a:endParaRPr lang="en-US" dirty="0"/>
          </a:p>
          <a:p>
            <a:r>
              <a:rPr lang="en-US" dirty="0"/>
              <a:t>Then do that for every pixel in the object </a:t>
            </a:r>
          </a:p>
          <a:p>
            <a:r>
              <a:rPr lang="en-US" dirty="0"/>
              <a:t>- Where n is the number of pixels in that object </a:t>
            </a:r>
          </a:p>
        </p:txBody>
      </p:sp>
      <p:sp>
        <p:nvSpPr>
          <p:cNvPr id="4" name="Slide Number Placeholder 3"/>
          <p:cNvSpPr>
            <a:spLocks noGrp="1"/>
          </p:cNvSpPr>
          <p:nvPr>
            <p:ph type="sldNum" sz="quarter" idx="5"/>
          </p:nvPr>
        </p:nvSpPr>
        <p:spPr/>
        <p:txBody>
          <a:bodyPr/>
          <a:lstStyle/>
          <a:p>
            <a:fld id="{BE54D3F9-1471-384F-80A3-73EE4297A39C}" type="slidenum">
              <a:rPr lang="en-US" smtClean="0"/>
              <a:t>49</a:t>
            </a:fld>
            <a:endParaRPr lang="en-US"/>
          </a:p>
        </p:txBody>
      </p:sp>
    </p:spTree>
    <p:extLst>
      <p:ext uri="{BB962C8B-B14F-4D97-AF65-F5344CB8AC3E}">
        <p14:creationId xmlns:p14="http://schemas.microsoft.com/office/powerpoint/2010/main" val="35458493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50</a:t>
            </a:fld>
            <a:endParaRPr lang="en-US"/>
          </a:p>
        </p:txBody>
      </p:sp>
    </p:spTree>
    <p:extLst>
      <p:ext uri="{BB962C8B-B14F-4D97-AF65-F5344CB8AC3E}">
        <p14:creationId xmlns:p14="http://schemas.microsoft.com/office/powerpoint/2010/main" val="2926473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shape represents ground plane – if there was a discontinuity in the sidewalk that would disrupt depth perception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test this theory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Target placed on other side of the gap </a:t>
            </a:r>
            <a:r>
              <a:rPr lang="en-US" dirty="0">
                <a:sym typeface="Wingdings" pitchFamily="2" charset="2"/>
              </a:rPr>
              <a:t> judge egocentric distance to the target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Or blindfolded walking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there was a gap performance suffered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﻿Results provide evidence for the role of the common ground surface in accurate absolute distance judgement.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a:t>
            </a:fld>
            <a:endParaRPr lang="en-US"/>
          </a:p>
        </p:txBody>
      </p:sp>
    </p:spTree>
    <p:extLst>
      <p:ext uri="{BB962C8B-B14F-4D97-AF65-F5344CB8AC3E}">
        <p14:creationId xmlns:p14="http://schemas.microsoft.com/office/powerpoint/2010/main" val="3083432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Dictionary of canonical size </a:t>
            </a:r>
          </a:p>
          <a:p>
            <a:endParaRPr lang="en-US" dirty="0"/>
          </a:p>
          <a:p>
            <a:r>
              <a:rPr lang="en-US" dirty="0"/>
              <a:t>Relative size – within image </a:t>
            </a:r>
          </a:p>
          <a:p>
            <a:endParaRPr lang="en-US" dirty="0"/>
          </a:p>
          <a:p>
            <a:r>
              <a:rPr lang="en-US" dirty="0"/>
              <a:t>Familiar size – between images </a:t>
            </a:r>
          </a:p>
        </p:txBody>
      </p:sp>
      <p:sp>
        <p:nvSpPr>
          <p:cNvPr id="4" name="Slide Number Placeholder 3"/>
          <p:cNvSpPr>
            <a:spLocks noGrp="1"/>
          </p:cNvSpPr>
          <p:nvPr>
            <p:ph type="sldNum" sz="quarter" idx="5"/>
          </p:nvPr>
        </p:nvSpPr>
        <p:spPr/>
        <p:txBody>
          <a:bodyPr/>
          <a:lstStyle/>
          <a:p>
            <a:fld id="{BE54D3F9-1471-384F-80A3-73EE4297A39C}" type="slidenum">
              <a:rPr lang="en-US" smtClean="0"/>
              <a:t>51</a:t>
            </a:fld>
            <a:endParaRPr lang="en-US"/>
          </a:p>
        </p:txBody>
      </p:sp>
    </p:spTree>
    <p:extLst>
      <p:ext uri="{BB962C8B-B14F-4D97-AF65-F5344CB8AC3E}">
        <p14:creationId xmlns:p14="http://schemas.microsoft.com/office/powerpoint/2010/main" val="49863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Better than the low level spatial frequency algorithms for clutter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53</a:t>
            </a:fld>
            <a:endParaRPr lang="en-US"/>
          </a:p>
        </p:txBody>
      </p:sp>
    </p:spTree>
    <p:extLst>
      <p:ext uri="{BB962C8B-B14F-4D97-AF65-F5344CB8AC3E}">
        <p14:creationId xmlns:p14="http://schemas.microsoft.com/office/powerpoint/2010/main" val="1283622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Imagine filling the whole room with water </a:t>
            </a:r>
          </a:p>
          <a:p>
            <a:pPr rtl="0"/>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Highlight importance of database – stuff we can do with just depth data </a:t>
            </a:r>
          </a:p>
          <a:p>
            <a:pPr rtl="0"/>
            <a:endParaRPr lang="en-US" sz="1200" b="0" i="0" u="none" strike="noStrike"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54</a:t>
            </a:fld>
            <a:endParaRPr lang="en-US"/>
          </a:p>
        </p:txBody>
      </p:sp>
    </p:spTree>
    <p:extLst>
      <p:ext uri="{BB962C8B-B14F-4D97-AF65-F5344CB8AC3E}">
        <p14:creationId xmlns:p14="http://schemas.microsoft.com/office/powerpoint/2010/main" val="39142499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the data that motivated looking at the cues, once we have these matrices of cue values we can investigate if there is a correlation between these cue values and sensitivity at different durations. </a:t>
            </a:r>
          </a:p>
          <a:p>
            <a:endParaRPr lang="en-US" dirty="0"/>
          </a:p>
          <a:p>
            <a:r>
              <a:rPr lang="en-US" dirty="0"/>
              <a:t>Having these cue values in conjunction with depth estimate at different durations will help clarify how spatial information is processed over time. </a:t>
            </a:r>
          </a:p>
        </p:txBody>
      </p:sp>
      <p:sp>
        <p:nvSpPr>
          <p:cNvPr id="4" name="Slide Number Placeholder 3"/>
          <p:cNvSpPr>
            <a:spLocks noGrp="1"/>
          </p:cNvSpPr>
          <p:nvPr>
            <p:ph type="sldNum" sz="quarter" idx="5"/>
          </p:nvPr>
        </p:nvSpPr>
        <p:spPr/>
        <p:txBody>
          <a:bodyPr/>
          <a:lstStyle/>
          <a:p>
            <a:fld id="{BE54D3F9-1471-384F-80A3-73EE4297A39C}" type="slidenum">
              <a:rPr lang="en-US" smtClean="0"/>
              <a:t>55</a:t>
            </a:fld>
            <a:endParaRPr lang="en-US"/>
          </a:p>
        </p:txBody>
      </p:sp>
    </p:spTree>
    <p:extLst>
      <p:ext uri="{BB962C8B-B14F-4D97-AF65-F5344CB8AC3E}">
        <p14:creationId xmlns:p14="http://schemas.microsoft.com/office/powerpoint/2010/main" val="30531653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experiment 1 – motivation </a:t>
            </a:r>
            <a:r>
              <a:rPr lang="en-US" dirty="0">
                <a:sym typeface="Wingdings" pitchFamily="2" charset="2"/>
              </a:rPr>
              <a:t> talk about how useful SUN RGBD is </a:t>
            </a:r>
          </a:p>
          <a:p>
            <a:r>
              <a:rPr lang="en-US" dirty="0">
                <a:sym typeface="Wingdings" pitchFamily="2" charset="2"/>
              </a:rPr>
              <a:t>Include outline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56</a:t>
            </a:fld>
            <a:endParaRPr lang="en-US"/>
          </a:p>
        </p:txBody>
      </p:sp>
    </p:spTree>
    <p:extLst>
      <p:ext uri="{BB962C8B-B14F-4D97-AF65-F5344CB8AC3E}">
        <p14:creationId xmlns:p14="http://schemas.microsoft.com/office/powerpoint/2010/main" val="1251212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57</a:t>
            </a:fld>
            <a:endParaRPr lang="en-US"/>
          </a:p>
        </p:txBody>
      </p:sp>
    </p:spTree>
    <p:extLst>
      <p:ext uri="{BB962C8B-B14F-4D97-AF65-F5344CB8AC3E}">
        <p14:creationId xmlns:p14="http://schemas.microsoft.com/office/powerpoint/2010/main" val="23153914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collapse by gender going forward – 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59</a:t>
            </a:fld>
            <a:endParaRPr lang="en-US"/>
          </a:p>
        </p:txBody>
      </p:sp>
    </p:spTree>
    <p:extLst>
      <p:ext uri="{BB962C8B-B14F-4D97-AF65-F5344CB8AC3E}">
        <p14:creationId xmlns:p14="http://schemas.microsoft.com/office/powerpoint/2010/main" val="32948451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60</a:t>
            </a:fld>
            <a:endParaRPr lang="en-US"/>
          </a:p>
        </p:txBody>
      </p:sp>
    </p:spTree>
    <p:extLst>
      <p:ext uri="{BB962C8B-B14F-4D97-AF65-F5344CB8AC3E}">
        <p14:creationId xmlns:p14="http://schemas.microsoft.com/office/powerpoint/2010/main" val="34426289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Main effect of age – older individuals seems to have slightly higher sensitivity </a:t>
            </a:r>
          </a:p>
          <a:p>
            <a:endParaRPr lang="en-US" dirty="0"/>
          </a:p>
          <a:p>
            <a:r>
              <a:rPr lang="en-US" dirty="0"/>
              <a:t>This is consistent with previous work in the field that has shown that older people tend to be more sensitive to depth. This might be due to experience, or memory strategy. It remains to be seen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61</a:t>
            </a:fld>
            <a:endParaRPr lang="en-US"/>
          </a:p>
        </p:txBody>
      </p:sp>
    </p:spTree>
    <p:extLst>
      <p:ext uri="{BB962C8B-B14F-4D97-AF65-F5344CB8AC3E}">
        <p14:creationId xmlns:p14="http://schemas.microsoft.com/office/powerpoint/2010/main" val="17193839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 can affect speed of processing so we looked into the effect of age on sensitivity across durations </a:t>
            </a:r>
          </a:p>
          <a:p>
            <a:endParaRPr lang="en-US" dirty="0"/>
          </a:p>
          <a:p>
            <a:r>
              <a:rPr lang="en-US" dirty="0"/>
              <a:t>No effect </a:t>
            </a:r>
          </a:p>
        </p:txBody>
      </p:sp>
      <p:sp>
        <p:nvSpPr>
          <p:cNvPr id="4" name="Slide Number Placeholder 3"/>
          <p:cNvSpPr>
            <a:spLocks noGrp="1"/>
          </p:cNvSpPr>
          <p:nvPr>
            <p:ph type="sldNum" sz="quarter" idx="5"/>
          </p:nvPr>
        </p:nvSpPr>
        <p:spPr/>
        <p:txBody>
          <a:bodyPr/>
          <a:lstStyle/>
          <a:p>
            <a:fld id="{BE54D3F9-1471-384F-80A3-73EE4297A39C}" type="slidenum">
              <a:rPr lang="en-US" smtClean="0"/>
              <a:t>62</a:t>
            </a:fld>
            <a:endParaRPr lang="en-US"/>
          </a:p>
        </p:txBody>
      </p:sp>
    </p:spTree>
    <p:extLst>
      <p:ext uri="{BB962C8B-B14F-4D97-AF65-F5344CB8AC3E}">
        <p14:creationId xmlns:p14="http://schemas.microsoft.com/office/powerpoint/2010/main" val="422633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Inhomogeneity in the texture gradient of the ground plane causes ERRORS in absolute distance judgment for perceptual and visually directed tasks (blind walking)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Experiment: </a:t>
            </a:r>
          </a:p>
          <a:p>
            <a:pPr marL="171450" indent="-171450">
              <a:buFontTx/>
              <a:buChar char="-"/>
            </a:pPr>
            <a:r>
              <a:rPr lang="en-US" dirty="0"/>
              <a:t>Participants made perceptual and physical judgements of distance (blind-walking, and perceptual matching) on homogenous (control) and non-homogenous scenes (concrete then grass and vise versa to rule out viewing direction as the explanation)</a:t>
            </a:r>
          </a:p>
          <a:p>
            <a:pPr marL="171450" indent="-171450">
              <a:buFontTx/>
              <a:buChar char="-"/>
            </a:pPr>
            <a:r>
              <a:rPr lang="en-US" dirty="0"/>
              <a:t>White circles represent the distances walked when the observer stood on the concrete field and viewed the target placed on the grass field, as shown in the illustration. </a:t>
            </a:r>
          </a:p>
          <a:p>
            <a:pPr marL="628650" lvl="1" indent="-171450">
              <a:buFontTx/>
              <a:buChar char="-"/>
            </a:pPr>
            <a:r>
              <a:rPr lang="en-US" dirty="0"/>
              <a:t>texture discontinuity causes errors in absolute distance judgement, both for perceptual and for visually directed tasks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texture gradient on the ground surface acts as a depth cue for the visual system to establish a reference frame. </a:t>
            </a:r>
          </a:p>
        </p:txBody>
      </p:sp>
      <p:sp>
        <p:nvSpPr>
          <p:cNvPr id="4" name="Slide Number Placeholder 3"/>
          <p:cNvSpPr>
            <a:spLocks noGrp="1"/>
          </p:cNvSpPr>
          <p:nvPr>
            <p:ph type="sldNum" sz="quarter" idx="5"/>
          </p:nvPr>
        </p:nvSpPr>
        <p:spPr/>
        <p:txBody>
          <a:bodyPr/>
          <a:lstStyle/>
          <a:p>
            <a:fld id="{BE54D3F9-1471-384F-80A3-73EE4297A39C}" type="slidenum">
              <a:rPr lang="en-US" smtClean="0"/>
              <a:t>6</a:t>
            </a:fld>
            <a:endParaRPr lang="en-US"/>
          </a:p>
        </p:txBody>
      </p:sp>
    </p:spTree>
    <p:extLst>
      <p:ext uri="{BB962C8B-B14F-4D97-AF65-F5344CB8AC3E}">
        <p14:creationId xmlns:p14="http://schemas.microsoft.com/office/powerpoint/2010/main" val="34035041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r>
              <a:rPr lang="en-US" dirty="0">
                <a:sym typeface="Wingdings" pitchFamily="2" charset="2"/>
              </a:rPr>
              <a:t>Interaction and abundance of cues has prevented systematic efforts to understand depth judgements in real world scenes </a:t>
            </a:r>
          </a:p>
          <a:p>
            <a:pPr marL="171450" indent="-171450">
              <a:buFontTx/>
              <a:buChar char="-"/>
            </a:pPr>
            <a:endParaRPr lang="en-US" dirty="0">
              <a:sym typeface="Wingdings" pitchFamily="2" charset="2"/>
            </a:endParaRPr>
          </a:p>
          <a:p>
            <a:r>
              <a:rPr lang="en-US" sz="1200" b="0" i="0" kern="1200" dirty="0">
                <a:solidFill>
                  <a:schemeClr val="tx1"/>
                </a:solidFill>
                <a:effectLst/>
                <a:latin typeface="+mn-lt"/>
                <a:ea typeface="+mn-ea"/>
                <a:cs typeface="+mn-cs"/>
              </a:rPr>
              <a:t>In the real world we </a:t>
            </a:r>
            <a:r>
              <a:rPr lang="en-US" sz="1200" b="0" i="0" kern="1200" dirty="0" err="1">
                <a:solidFill>
                  <a:schemeClr val="tx1"/>
                </a:solidFill>
                <a:effectLst/>
                <a:latin typeface="+mn-lt"/>
                <a:ea typeface="+mn-ea"/>
                <a:cs typeface="+mn-cs"/>
              </a:rPr>
              <a:t>dont</a:t>
            </a:r>
            <a:r>
              <a:rPr lang="en-US" sz="1200" b="0" i="0" kern="1200" dirty="0">
                <a:solidFill>
                  <a:schemeClr val="tx1"/>
                </a:solidFill>
                <a:effectLst/>
                <a:latin typeface="+mn-lt"/>
                <a:ea typeface="+mn-ea"/>
                <a:cs typeface="+mn-cs"/>
              </a:rPr>
              <a:t> always get a long glimpse, fast moving situations, or aging affects that affect speed of processing </a:t>
            </a:r>
            <a:br>
              <a:rPr lang="en-US" dirty="0"/>
            </a:br>
            <a:r>
              <a:rPr lang="en-US" sz="1200" b="0" i="0" kern="1200" dirty="0">
                <a:solidFill>
                  <a:schemeClr val="tx1"/>
                </a:solidFill>
                <a:effectLst/>
                <a:latin typeface="+mn-lt"/>
                <a:ea typeface="+mn-ea"/>
                <a:cs typeface="+mn-cs"/>
              </a:rPr>
              <a:t>Knowing about ow people can process spatial info over time is of use </a:t>
            </a:r>
            <a:r>
              <a:rPr lang="en-US" sz="1200" b="0"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sometimes we only get brief glimpse </a:t>
            </a:r>
            <a:br>
              <a:rPr lang="en-US" dirty="0"/>
            </a:br>
            <a:r>
              <a:rPr lang="en-US" sz="1200" b="0" i="0" kern="1200" dirty="0">
                <a:solidFill>
                  <a:schemeClr val="tx1"/>
                </a:solidFill>
                <a:effectLst/>
                <a:latin typeface="+mn-lt"/>
                <a:ea typeface="+mn-ea"/>
                <a:cs typeface="+mn-cs"/>
              </a:rPr>
              <a:t>Some cues prob come immediately </a:t>
            </a:r>
            <a:br>
              <a:rPr lang="en-US" dirty="0"/>
            </a:br>
            <a:r>
              <a:rPr lang="en-US" sz="1200" b="0" i="0" kern="1200" dirty="0">
                <a:solidFill>
                  <a:schemeClr val="tx1"/>
                </a:solidFill>
                <a:effectLst/>
                <a:latin typeface="+mn-lt"/>
                <a:ea typeface="+mn-ea"/>
                <a:cs typeface="+mn-cs"/>
              </a:rPr>
              <a:t>Others take longer to come in </a:t>
            </a:r>
            <a:r>
              <a:rPr lang="en-US" sz="1200" b="0" i="0" kern="1200" dirty="0" err="1">
                <a:solidFill>
                  <a:schemeClr val="tx1"/>
                </a:solidFill>
                <a:effectLst/>
                <a:latin typeface="+mn-lt"/>
                <a:ea typeface="+mn-ea"/>
                <a:cs typeface="+mn-cs"/>
              </a:rPr>
              <a:t>Timecourse</a:t>
            </a:r>
            <a:r>
              <a:rPr lang="en-US" sz="1200" b="0" i="0" kern="1200" dirty="0">
                <a:solidFill>
                  <a:schemeClr val="tx1"/>
                </a:solidFill>
                <a:effectLst/>
                <a:latin typeface="+mn-lt"/>
                <a:ea typeface="+mn-ea"/>
                <a:cs typeface="+mn-cs"/>
              </a:rPr>
              <a:t> of individual cues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ERRORS CAN BE MADE WHEN YOU DON’T HAVE A LOT OF TIME – SO WE WANT TO QUANITYF, UNDERSTAND AND PREDICT THOSE ERRORS – FAST MOVING ISTUATION LIKE TRAFFIC OR BE MULTITASKING, HIGH COGNITIVE LOAD, NEURLOGICAL DISORDERS, AGE ETC. </a:t>
            </a:r>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63</a:t>
            </a:fld>
            <a:endParaRPr lang="en-US"/>
          </a:p>
        </p:txBody>
      </p:sp>
    </p:spTree>
    <p:extLst>
      <p:ext uri="{BB962C8B-B14F-4D97-AF65-F5344CB8AC3E}">
        <p14:creationId xmlns:p14="http://schemas.microsoft.com/office/powerpoint/2010/main" val="20549431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Wanted to see if this stability translates to DEPTH DISCRIMINATION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predict discrimination behavior from inhomogeneities in verbal judgement data</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64</a:t>
            </a:fld>
            <a:endParaRPr lang="en-US"/>
          </a:p>
        </p:txBody>
      </p:sp>
    </p:spTree>
    <p:extLst>
      <p:ext uri="{BB962C8B-B14F-4D97-AF65-F5344CB8AC3E}">
        <p14:creationId xmlns:p14="http://schemas.microsoft.com/office/powerpoint/2010/main" val="40644411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At first we did not know what to make of the data, since we expected that as depth differences got larger, performance would improve!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stimuli are complex, but the task has an extremely low demand so we were not sure if participants were actually doing the task. Most discrimination studies do discriminations WITHIN a particular scene (</a:t>
            </a:r>
            <a:r>
              <a:rPr lang="en-US" sz="1200" kern="1200" dirty="0" err="1">
                <a:solidFill>
                  <a:schemeClr val="tx1"/>
                </a:solidFill>
                <a:effectLst/>
                <a:latin typeface="+mn-lt"/>
                <a:ea typeface="+mn-ea"/>
                <a:cs typeface="+mn-cs"/>
              </a:rPr>
              <a:t>Hayhoe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what we know about scaling of depth responses, and the importance of SENSITIVITY over accuracy, we decided to look at the data a little differently – leveraging our verbal judgment data.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•What we learned about image features that are important to consider </a:t>
            </a:r>
          </a:p>
          <a:p>
            <a:r>
              <a:rPr lang="en-US" sz="1200" kern="1200" dirty="0">
                <a:solidFill>
                  <a:schemeClr val="tx1"/>
                </a:solidFill>
                <a:effectLst/>
                <a:latin typeface="+mn-lt"/>
                <a:ea typeface="+mn-ea"/>
                <a:cs typeface="+mn-cs"/>
              </a:rPr>
              <a:t>•As complexity increases in the stimuli as do the ways to do the task, especially when the task demands are small</a:t>
            </a:r>
          </a:p>
          <a:p>
            <a:r>
              <a:rPr lang="en-US" sz="1200" kern="1200" dirty="0">
                <a:solidFill>
                  <a:schemeClr val="tx1"/>
                </a:solidFill>
                <a:effectLst/>
                <a:latin typeface="+mn-lt"/>
                <a:ea typeface="+mn-ea"/>
                <a:cs typeface="+mn-cs"/>
              </a:rPr>
              <a:t>•Give example of Mary </a:t>
            </a:r>
            <a:r>
              <a:rPr lang="en-US" sz="1200" kern="1200" dirty="0" err="1">
                <a:solidFill>
                  <a:schemeClr val="tx1"/>
                </a:solidFill>
                <a:effectLst/>
                <a:latin typeface="+mn-lt"/>
                <a:ea typeface="+mn-ea"/>
                <a:cs typeface="+mn-cs"/>
              </a:rPr>
              <a:t>Hayhoe</a:t>
            </a:r>
            <a:r>
              <a:rPr lang="en-US" sz="1200" kern="1200" dirty="0">
                <a:solidFill>
                  <a:schemeClr val="tx1"/>
                </a:solidFill>
                <a:effectLst/>
                <a:latin typeface="+mn-lt"/>
                <a:ea typeface="+mn-ea"/>
                <a:cs typeface="+mn-cs"/>
              </a:rPr>
              <a:t> stimulus set and discrimination task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65</a:t>
            </a:fld>
            <a:endParaRPr lang="en-US"/>
          </a:p>
        </p:txBody>
      </p:sp>
    </p:spTree>
    <p:extLst>
      <p:ext uri="{BB962C8B-B14F-4D97-AF65-F5344CB8AC3E}">
        <p14:creationId xmlns:p14="http://schemas.microsoft.com/office/powerpoint/2010/main" val="31794567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dirty="0"/>
              <a:t>Can predict discrimination behavior from inhomogeneities in verbal judgement data</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Accuracy: Correlation between VE discrimination accuracy and average verbal estim8ate difference</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250 ms: (0.6792710135528423, 6.813652246825875e-10)</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1000 ms:  (0.44629123992224173, 0.00021877867713917596)</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66</a:t>
            </a:fld>
            <a:endParaRPr lang="en-US"/>
          </a:p>
        </p:txBody>
      </p:sp>
    </p:spTree>
    <p:extLst>
      <p:ext uri="{BB962C8B-B14F-4D97-AF65-F5344CB8AC3E}">
        <p14:creationId xmlns:p14="http://schemas.microsoft.com/office/powerpoint/2010/main" val="363950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Accuracy: Correlation between VE discrimination accuracy and average verbal estimate difference</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250 ms: (0.6792710135528423, 6.813652246825875e-10)</a:t>
            </a:r>
            <a:endParaRPr lang="en-US" sz="1200" b="1" i="0" u="none" strike="noStrike" kern="1200" dirty="0">
              <a:solidFill>
                <a:schemeClr val="tx1"/>
              </a:solidFill>
              <a:effectLst/>
              <a:latin typeface="+mn-lt"/>
              <a:ea typeface="+mn-ea"/>
              <a:cs typeface="+mn-cs"/>
            </a:endParaRPr>
          </a:p>
          <a:p>
            <a:pPr lvl="1" rtl="0" fontAlgn="base"/>
            <a:r>
              <a:rPr lang="en-US" sz="1200" b="0" i="0" u="none" strike="noStrike" kern="1200" dirty="0">
                <a:solidFill>
                  <a:schemeClr val="tx1"/>
                </a:solidFill>
                <a:effectLst/>
                <a:latin typeface="+mn-lt"/>
                <a:ea typeface="+mn-ea"/>
                <a:cs typeface="+mn-cs"/>
              </a:rPr>
              <a:t>1000 ms:  (0.44629123992224173, 0.00021877867713917596)</a:t>
            </a: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67</a:t>
            </a:fld>
            <a:endParaRPr lang="en-US"/>
          </a:p>
        </p:txBody>
      </p:sp>
    </p:spTree>
    <p:extLst>
      <p:ext uri="{BB962C8B-B14F-4D97-AF65-F5344CB8AC3E}">
        <p14:creationId xmlns:p14="http://schemas.microsoft.com/office/powerpoint/2010/main" val="3183619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 ms – effect decays because all info is available, so RT is at ceiling </a:t>
            </a:r>
          </a:p>
          <a:p>
            <a:endParaRPr lang="en-US" dirty="0"/>
          </a:p>
          <a:p>
            <a:r>
              <a:rPr lang="en-US" dirty="0"/>
              <a:t>In general 1000 ms RTs are quicker than 250 ms RTs</a:t>
            </a:r>
          </a:p>
        </p:txBody>
      </p:sp>
      <p:sp>
        <p:nvSpPr>
          <p:cNvPr id="4" name="Slide Number Placeholder 3"/>
          <p:cNvSpPr>
            <a:spLocks noGrp="1"/>
          </p:cNvSpPr>
          <p:nvPr>
            <p:ph type="sldNum" sz="quarter" idx="5"/>
          </p:nvPr>
        </p:nvSpPr>
        <p:spPr/>
        <p:txBody>
          <a:bodyPr/>
          <a:lstStyle/>
          <a:p>
            <a:fld id="{BE54D3F9-1471-384F-80A3-73EE4297A39C}" type="slidenum">
              <a:rPr lang="en-US" smtClean="0"/>
              <a:t>68</a:t>
            </a:fld>
            <a:endParaRPr lang="en-US"/>
          </a:p>
        </p:txBody>
      </p:sp>
    </p:spTree>
    <p:extLst>
      <p:ext uri="{BB962C8B-B14F-4D97-AF65-F5344CB8AC3E}">
        <p14:creationId xmlns:p14="http://schemas.microsoft.com/office/powerpoint/2010/main" val="25965422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overall question is  - what are the temporal dynamics of cue extraction in natural scenes?</a:t>
            </a:r>
          </a:p>
          <a:p>
            <a:endParaRPr lang="en-US" dirty="0"/>
          </a:p>
          <a:p>
            <a:pPr marL="171450" indent="-171450">
              <a:buFontTx/>
              <a:buChar char="-"/>
            </a:pPr>
            <a:r>
              <a:rPr lang="en-US" dirty="0">
                <a:sym typeface="Wingdings" pitchFamily="2" charset="2"/>
              </a:rPr>
              <a:t>Depth perception is linked to our Ability to localize objects in the environment  navigation, reaching, throwing, grasping </a:t>
            </a:r>
          </a:p>
          <a:p>
            <a:pPr marL="171450" indent="-171450">
              <a:buFontTx/>
              <a:buChar char="-"/>
            </a:pPr>
            <a:r>
              <a:rPr lang="en-US" dirty="0">
                <a:sym typeface="Wingdings" pitchFamily="2" charset="2"/>
              </a:rPr>
              <a:t>Requires reliable and stable percept of depth </a:t>
            </a:r>
          </a:p>
          <a:p>
            <a:pPr marL="171450" indent="-171450">
              <a:buFontTx/>
              <a:buChar char="-"/>
            </a:pPr>
            <a:r>
              <a:rPr lang="en-US" dirty="0">
                <a:sym typeface="Wingdings" pitchFamily="2" charset="2"/>
              </a:rPr>
              <a:t>Basic science: important to understand the information processing behind depth perception </a:t>
            </a:r>
          </a:p>
          <a:p>
            <a:pPr marL="171450" indent="-171450">
              <a:buFontTx/>
              <a:buChar char="-"/>
            </a:pPr>
            <a:r>
              <a:rPr lang="en-US" dirty="0">
                <a:sym typeface="Wingdings" pitchFamily="2" charset="2"/>
              </a:rPr>
              <a:t>Applications:</a:t>
            </a:r>
            <a:endParaRPr lang="en-US" dirty="0"/>
          </a:p>
          <a:p>
            <a:pPr marL="628650" lvl="1" indent="-171450">
              <a:buFontTx/>
              <a:buChar char="-"/>
            </a:pPr>
            <a:r>
              <a:rPr lang="en-US" dirty="0"/>
              <a:t>Training (VR, military) </a:t>
            </a:r>
          </a:p>
          <a:p>
            <a:pPr marL="628650" lvl="1" indent="-171450">
              <a:buFontTx/>
              <a:buChar char="-"/>
            </a:pPr>
            <a:r>
              <a:rPr lang="en-US" dirty="0"/>
              <a:t>Clinical and applied settings – occupations where people have to interface with data to make rapid depth judgements </a:t>
            </a:r>
          </a:p>
          <a:p>
            <a:pPr marL="1085850" lvl="2" indent="-171450">
              <a:buFontTx/>
              <a:buChar char="-"/>
            </a:pPr>
            <a:r>
              <a:rPr lang="en-US" dirty="0"/>
              <a:t>HCI </a:t>
            </a:r>
          </a:p>
          <a:p>
            <a:pPr marL="628650" lvl="1" indent="-171450">
              <a:buFontTx/>
              <a:buChar char="-"/>
            </a:pPr>
            <a:r>
              <a:rPr lang="en-US" dirty="0"/>
              <a:t>Understanding the depth perception mechanism can enable us to optimize trainings as well as human interfaces for accurate depth judgements </a:t>
            </a:r>
          </a:p>
          <a:p>
            <a:pPr marL="628650" lvl="1" indent="-171450">
              <a:buFontTx/>
              <a:buChar char="-"/>
            </a:pPr>
            <a:endParaRPr lang="en-US" dirty="0"/>
          </a:p>
          <a:p>
            <a:pPr marL="171450" lvl="0" indent="-171450">
              <a:buFontTx/>
              <a:buChar char="-"/>
            </a:pPr>
            <a:r>
              <a:rPr lang="en-US" dirty="0"/>
              <a:t>In the real world, we do not always get a long glimpse of our environment. We encounter fast moving situations that require a speeded perception of time. </a:t>
            </a:r>
          </a:p>
          <a:p>
            <a:pPr marL="171450" lvl="0" indent="-171450">
              <a:buFontTx/>
              <a:buChar char="-"/>
            </a:pPr>
            <a:r>
              <a:rPr lang="en-US" dirty="0"/>
              <a:t>Speed of processing can also decline with age, or neurological problems.</a:t>
            </a:r>
          </a:p>
          <a:p>
            <a:pPr marL="171450" lvl="0" indent="-171450">
              <a:buFontTx/>
              <a:buChar char="-"/>
            </a:pPr>
            <a:r>
              <a:rPr lang="en-US" dirty="0"/>
              <a:t>For these reasons knowing how people generally process spatial information over time is of interest. </a:t>
            </a:r>
          </a:p>
          <a:p>
            <a:pPr marL="628650" lvl="1"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pPr marL="171450" indent="-171450">
              <a:buFontTx/>
              <a:buChar char="-"/>
            </a:pPr>
            <a:endParaRPr lang="en-US" dirty="0">
              <a:sym typeface="Wingdings" pitchFamily="2" charset="2"/>
            </a:endParaRP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69</a:t>
            </a:fld>
            <a:endParaRPr lang="en-US"/>
          </a:p>
        </p:txBody>
      </p:sp>
    </p:spTree>
    <p:extLst>
      <p:ext uri="{BB962C8B-B14F-4D97-AF65-F5344CB8AC3E}">
        <p14:creationId xmlns:p14="http://schemas.microsoft.com/office/powerpoint/2010/main" val="32435329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position for </a:t>
            </a:r>
            <a:r>
              <a:rPr lang="en-US" dirty="0" err="1"/>
              <a:t>individuall</a:t>
            </a:r>
            <a:r>
              <a:rPr lang="en-US" dirty="0"/>
              <a:t> p</a:t>
            </a:r>
          </a:p>
          <a:p>
            <a:endParaRPr lang="en-US" dirty="0"/>
          </a:p>
          <a:p>
            <a:r>
              <a:rPr lang="en-US" dirty="0"/>
              <a:t>cluster analysis of cues - shared variance </a:t>
            </a:r>
            <a:r>
              <a:rPr lang="en-US" dirty="0" err="1"/>
              <a:t>eplle</a:t>
            </a:r>
            <a:r>
              <a:rPr lang="en-US" dirty="0"/>
              <a:t> </a:t>
            </a:r>
          </a:p>
        </p:txBody>
      </p:sp>
      <p:sp>
        <p:nvSpPr>
          <p:cNvPr id="4" name="Slide Number Placeholder 3"/>
          <p:cNvSpPr>
            <a:spLocks noGrp="1"/>
          </p:cNvSpPr>
          <p:nvPr>
            <p:ph type="sldNum" sz="quarter" idx="5"/>
          </p:nvPr>
        </p:nvSpPr>
        <p:spPr/>
        <p:txBody>
          <a:bodyPr/>
          <a:lstStyle/>
          <a:p>
            <a:fld id="{BE54D3F9-1471-384F-80A3-73EE4297A39C}" type="slidenum">
              <a:rPr lang="en-US" smtClean="0"/>
              <a:t>70</a:t>
            </a:fld>
            <a:endParaRPr lang="en-US"/>
          </a:p>
        </p:txBody>
      </p:sp>
    </p:spTree>
    <p:extLst>
      <p:ext uri="{BB962C8B-B14F-4D97-AF65-F5344CB8AC3E}">
        <p14:creationId xmlns:p14="http://schemas.microsoft.com/office/powerpoint/2010/main" val="1843264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ERROR BAR! </a:t>
            </a:r>
          </a:p>
          <a:p>
            <a:r>
              <a:rPr lang="en-US" dirty="0"/>
              <a:t>Look at low data point </a:t>
            </a:r>
          </a:p>
          <a:p>
            <a:endParaRPr lang="en-US" dirty="0"/>
          </a:p>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72</a:t>
            </a:fld>
            <a:endParaRPr lang="en-US"/>
          </a:p>
        </p:txBody>
      </p:sp>
    </p:spTree>
    <p:extLst>
      <p:ext uri="{BB962C8B-B14F-4D97-AF65-F5344CB8AC3E}">
        <p14:creationId xmlns:p14="http://schemas.microsoft.com/office/powerpoint/2010/main" val="38085175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depth estimate for a particular depth </a:t>
            </a:r>
          </a:p>
          <a:p>
            <a:endParaRPr lang="en-US" dirty="0"/>
          </a:p>
          <a:p>
            <a:r>
              <a:rPr lang="en-US" dirty="0"/>
              <a:t>The x axis is the actual, ground truth, depth of the target </a:t>
            </a:r>
          </a:p>
          <a:p>
            <a:r>
              <a:rPr lang="en-US" dirty="0"/>
              <a:t>The y axis is the distance estimate </a:t>
            </a:r>
          </a:p>
          <a:p>
            <a:endParaRPr lang="en-US" dirty="0"/>
          </a:p>
          <a:p>
            <a:r>
              <a:rPr lang="en-US" dirty="0"/>
              <a:t>The dashed line is perfect accuracy divided by the average depth estimate across all participants. </a:t>
            </a:r>
          </a:p>
          <a:p>
            <a:endParaRPr lang="en-US" dirty="0"/>
          </a:p>
          <a:p>
            <a:r>
              <a:rPr lang="en-US" dirty="0"/>
              <a:t>Here you can see that the r2 are stronger since some of the participant variability has been accounted for by the normalization. </a:t>
            </a:r>
          </a:p>
          <a:p>
            <a:r>
              <a:rPr lang="en-US" dirty="0"/>
              <a:t>we see that slope is increasing </a:t>
            </a:r>
            <a:r>
              <a:rPr lang="en-US" dirty="0">
                <a:sym typeface="Wingdings" pitchFamily="2" charset="2"/>
              </a:rPr>
              <a:t> sensitivity increases with longer viewing durations </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BE54D3F9-1471-384F-80A3-73EE4297A39C}" type="slidenum">
              <a:rPr lang="en-US" smtClean="0"/>
              <a:t>73</a:t>
            </a:fld>
            <a:endParaRPr lang="en-US"/>
          </a:p>
        </p:txBody>
      </p:sp>
    </p:spTree>
    <p:extLst>
      <p:ext uri="{BB962C8B-B14F-4D97-AF65-F5344CB8AC3E}">
        <p14:creationId xmlns:p14="http://schemas.microsoft.com/office/powerpoint/2010/main" val="138776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object that is further away appears smaller than an object that is nearer. </a:t>
            </a:r>
          </a:p>
          <a:p>
            <a:endParaRPr lang="en-US" dirty="0"/>
          </a:p>
          <a:p>
            <a:r>
              <a:rPr lang="en-US" dirty="0"/>
              <a:t>Relative size of the trees gives an indication of depth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a:t>
            </a:fld>
            <a:endParaRPr lang="en-US"/>
          </a:p>
        </p:txBody>
      </p:sp>
    </p:spTree>
    <p:extLst>
      <p:ext uri="{BB962C8B-B14F-4D97-AF65-F5344CB8AC3E}">
        <p14:creationId xmlns:p14="http://schemas.microsoft.com/office/powerpoint/2010/main" val="927552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discrimination paradigm can be easily translated into real-world environments to confirm that the results generalize.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Discrimination judgments can be made in real-world scenes where specific cue values are controlled</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kern="1200" dirty="0">
                <a:solidFill>
                  <a:schemeClr val="tx1"/>
                </a:solidFill>
                <a:effectLst/>
                <a:latin typeface="+mn-lt"/>
                <a:ea typeface="+mn-ea"/>
                <a:cs typeface="+mn-cs"/>
              </a:rPr>
              <a:t>Eye-tracking can be used to examine if gaze behavior predicts discrimination judgment biases. Variations in fixation at the ground plane for example could be attributed to variations in angular declination</a:t>
            </a:r>
          </a:p>
        </p:txBody>
      </p:sp>
      <p:sp>
        <p:nvSpPr>
          <p:cNvPr id="4" name="Slide Number Placeholder 3"/>
          <p:cNvSpPr>
            <a:spLocks noGrp="1"/>
          </p:cNvSpPr>
          <p:nvPr>
            <p:ph type="sldNum" sz="quarter" idx="5"/>
          </p:nvPr>
        </p:nvSpPr>
        <p:spPr/>
        <p:txBody>
          <a:bodyPr/>
          <a:lstStyle/>
          <a:p>
            <a:fld id="{38BD2E17-7AD0-FD4B-94AB-C1C744F95710}" type="slidenum">
              <a:rPr lang="en-US" smtClean="0"/>
              <a:t>74</a:t>
            </a:fld>
            <a:endParaRPr lang="en-US"/>
          </a:p>
        </p:txBody>
      </p:sp>
    </p:spTree>
    <p:extLst>
      <p:ext uri="{BB962C8B-B14F-4D97-AF65-F5344CB8AC3E}">
        <p14:creationId xmlns:p14="http://schemas.microsoft.com/office/powerpoint/2010/main" val="3364352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 192 </a:t>
            </a:r>
          </a:p>
          <a:p>
            <a:r>
              <a:rPr lang="en-US" dirty="0"/>
              <a:t>Depth Range: 1-5 meters </a:t>
            </a:r>
          </a:p>
          <a:p>
            <a:r>
              <a:rPr lang="en-US" dirty="0"/>
              <a:t>192 unique scenes</a:t>
            </a:r>
          </a:p>
          <a:p>
            <a:r>
              <a:rPr lang="en-US" dirty="0"/>
              <a:t>4 blocks of 48, with images balanced by depth and duration in each block </a:t>
            </a:r>
          </a:p>
          <a:p>
            <a:endParaRPr lang="en-US" dirty="0"/>
          </a:p>
          <a:p>
            <a:r>
              <a:rPr lang="en-US" dirty="0"/>
              <a:t>Unique sequence for each participant - COUNTERBALANCING</a:t>
            </a:r>
          </a:p>
          <a:p>
            <a:endParaRPr lang="en-US" dirty="0"/>
          </a:p>
          <a:p>
            <a:endParaRPr lang="en-US" dirty="0"/>
          </a:p>
          <a:p>
            <a:endParaRPr lang="en-US" dirty="0"/>
          </a:p>
          <a:p>
            <a:r>
              <a:rPr lang="en-US" dirty="0"/>
              <a:t>/Users/</a:t>
            </a:r>
            <a:r>
              <a:rPr lang="en-US" dirty="0" err="1"/>
              <a:t>prachimahableshwarkar</a:t>
            </a:r>
            <a:r>
              <a:rPr lang="en-US" dirty="0"/>
              <a:t>/Documents/GW/</a:t>
            </a:r>
            <a:r>
              <a:rPr lang="en-US" dirty="0" err="1"/>
              <a:t>Depth_MTurk</a:t>
            </a:r>
            <a:r>
              <a:rPr lang="en-US" dirty="0"/>
              <a:t>/</a:t>
            </a:r>
            <a:r>
              <a:rPr lang="en-US" dirty="0" err="1"/>
              <a:t>depth_duration_MTurk</a:t>
            </a:r>
            <a:r>
              <a:rPr lang="en-US" dirty="0"/>
              <a:t>/</a:t>
            </a:r>
            <a:r>
              <a:rPr lang="en-US" dirty="0" err="1"/>
              <a:t>depth_duration_stimuli</a:t>
            </a:r>
            <a:r>
              <a:rPr lang="en-US" dirty="0"/>
              <a:t>/000483_2014-06-09_20-41-45_260595134347_rgbf000116-resize_4/000483_2014-06-09_20-41-45_260595134347_rgbf000116-resize_4-target.png</a:t>
            </a:r>
          </a:p>
        </p:txBody>
      </p:sp>
      <p:sp>
        <p:nvSpPr>
          <p:cNvPr id="4" name="Slide Number Placeholder 3"/>
          <p:cNvSpPr>
            <a:spLocks noGrp="1"/>
          </p:cNvSpPr>
          <p:nvPr>
            <p:ph type="sldNum" sz="quarter" idx="5"/>
          </p:nvPr>
        </p:nvSpPr>
        <p:spPr/>
        <p:txBody>
          <a:bodyPr/>
          <a:lstStyle/>
          <a:p>
            <a:fld id="{BE54D3F9-1471-384F-80A3-73EE4297A39C}" type="slidenum">
              <a:rPr lang="en-US" smtClean="0"/>
              <a:t>75</a:t>
            </a:fld>
            <a:endParaRPr lang="en-US"/>
          </a:p>
        </p:txBody>
      </p:sp>
    </p:spTree>
    <p:extLst>
      <p:ext uri="{BB962C8B-B14F-4D97-AF65-F5344CB8AC3E}">
        <p14:creationId xmlns:p14="http://schemas.microsoft.com/office/powerpoint/2010/main" val="42652085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a:t>
            </a:r>
          </a:p>
        </p:txBody>
      </p:sp>
      <p:sp>
        <p:nvSpPr>
          <p:cNvPr id="4" name="Slide Number Placeholder 3"/>
          <p:cNvSpPr>
            <a:spLocks noGrp="1"/>
          </p:cNvSpPr>
          <p:nvPr>
            <p:ph type="sldNum" sz="quarter" idx="5"/>
          </p:nvPr>
        </p:nvSpPr>
        <p:spPr/>
        <p:txBody>
          <a:bodyPr/>
          <a:lstStyle/>
          <a:p>
            <a:fld id="{BE54D3F9-1471-384F-80A3-73EE4297A39C}" type="slidenum">
              <a:rPr lang="en-US" smtClean="0"/>
              <a:t>76</a:t>
            </a:fld>
            <a:endParaRPr lang="en-US"/>
          </a:p>
        </p:txBody>
      </p:sp>
    </p:spTree>
    <p:extLst>
      <p:ext uri="{BB962C8B-B14F-4D97-AF65-F5344CB8AC3E}">
        <p14:creationId xmlns:p14="http://schemas.microsoft.com/office/powerpoint/2010/main" val="34057765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remove </a:t>
            </a:r>
          </a:p>
        </p:txBody>
      </p:sp>
      <p:sp>
        <p:nvSpPr>
          <p:cNvPr id="4" name="Slide Number Placeholder 3"/>
          <p:cNvSpPr>
            <a:spLocks noGrp="1"/>
          </p:cNvSpPr>
          <p:nvPr>
            <p:ph type="sldNum" sz="quarter" idx="5"/>
          </p:nvPr>
        </p:nvSpPr>
        <p:spPr/>
        <p:txBody>
          <a:bodyPr/>
          <a:lstStyle/>
          <a:p>
            <a:fld id="{BE54D3F9-1471-384F-80A3-73EE4297A39C}" type="slidenum">
              <a:rPr lang="en-US" smtClean="0"/>
              <a:t>77</a:t>
            </a:fld>
            <a:endParaRPr lang="en-US"/>
          </a:p>
        </p:txBody>
      </p:sp>
    </p:spTree>
    <p:extLst>
      <p:ext uri="{BB962C8B-B14F-4D97-AF65-F5344CB8AC3E}">
        <p14:creationId xmlns:p14="http://schemas.microsoft.com/office/powerpoint/2010/main" val="8630357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a:t>
            </a:r>
          </a:p>
          <a:p>
            <a:r>
              <a:rPr lang="en-US" dirty="0"/>
              <a:t>Complex scene </a:t>
            </a:r>
          </a:p>
          <a:p>
            <a:r>
              <a:rPr lang="en-US" dirty="0"/>
              <a:t>Cluttered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78</a:t>
            </a:fld>
            <a:endParaRPr lang="en-US"/>
          </a:p>
        </p:txBody>
      </p:sp>
    </p:spTree>
    <p:extLst>
      <p:ext uri="{BB962C8B-B14F-4D97-AF65-F5344CB8AC3E}">
        <p14:creationId xmlns:p14="http://schemas.microsoft.com/office/powerpoint/2010/main" val="1862168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 object is not anchored to the ground </a:t>
            </a:r>
          </a:p>
          <a:p>
            <a:endParaRPr lang="en-US" dirty="0"/>
          </a:p>
          <a:p>
            <a:r>
              <a:rPr lang="en-US" dirty="0"/>
              <a:t>All this however is speculation so it is important to have an agnostic approach to quantifying the depth cues and complexities of a scene. </a:t>
            </a:r>
          </a:p>
          <a:p>
            <a:endParaRPr lang="en-US" dirty="0"/>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79</a:t>
            </a:fld>
            <a:endParaRPr lang="en-US"/>
          </a:p>
        </p:txBody>
      </p:sp>
    </p:spTree>
    <p:extLst>
      <p:ext uri="{BB962C8B-B14F-4D97-AF65-F5344CB8AC3E}">
        <p14:creationId xmlns:p14="http://schemas.microsoft.com/office/powerpoint/2010/main" val="29159949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From the previous plots we know that whatever is driving the responses in the individual images is doing it consistently across all people (large amount of variance explained high r2)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Sampling strategy that maintains independence → co-</a:t>
            </a:r>
            <a:r>
              <a:rPr lang="en-US" sz="1200" b="0" i="0" u="none" strike="noStrike" kern="1200" dirty="0" err="1">
                <a:solidFill>
                  <a:schemeClr val="tx1"/>
                </a:solidFill>
                <a:effectLst/>
                <a:latin typeface="+mn-lt"/>
                <a:ea typeface="+mn-ea"/>
                <a:cs typeface="+mn-cs"/>
              </a:rPr>
              <a:t>occurence</a:t>
            </a:r>
            <a:r>
              <a:rPr lang="en-US" sz="1200" b="0" i="0" u="none" strike="noStrike" kern="1200" dirty="0">
                <a:solidFill>
                  <a:schemeClr val="tx1"/>
                </a:solidFill>
                <a:effectLst/>
                <a:latin typeface="+mn-lt"/>
                <a:ea typeface="+mn-ea"/>
                <a:cs typeface="+mn-cs"/>
              </a:rPr>
              <a:t> of images controlled for and all images seen at each duration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Plot shows what we would expect – greater overestimation for larger depths and more underestimation for smaller target depths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this plot also shows is individual images that have consistently high error, and others with consistently low error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plot shows that for some images error is consistently high, whereas for others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 </a:t>
            </a:r>
          </a:p>
          <a:p>
            <a:endParaRPr lang="en-US" dirty="0"/>
          </a:p>
          <a:p>
            <a:endParaRPr lang="en-US" dirty="0"/>
          </a:p>
          <a:p>
            <a:r>
              <a:rPr lang="en-US" dirty="0"/>
              <a:t>Eventually if we could have a range of  target depths for each IMAGE, then would get a clearer understanding of the image – untangled from the effect of one particular target </a:t>
            </a:r>
          </a:p>
        </p:txBody>
      </p:sp>
      <p:sp>
        <p:nvSpPr>
          <p:cNvPr id="4" name="Slide Number Placeholder 3"/>
          <p:cNvSpPr>
            <a:spLocks noGrp="1"/>
          </p:cNvSpPr>
          <p:nvPr>
            <p:ph type="sldNum" sz="quarter" idx="5"/>
          </p:nvPr>
        </p:nvSpPr>
        <p:spPr/>
        <p:txBody>
          <a:bodyPr/>
          <a:lstStyle/>
          <a:p>
            <a:fld id="{BE54D3F9-1471-384F-80A3-73EE4297A39C}" type="slidenum">
              <a:rPr lang="en-US" smtClean="0"/>
              <a:t>83</a:t>
            </a:fld>
            <a:endParaRPr lang="en-US"/>
          </a:p>
        </p:txBody>
      </p:sp>
    </p:spTree>
    <p:extLst>
      <p:ext uri="{BB962C8B-B14F-4D97-AF65-F5344CB8AC3E}">
        <p14:creationId xmlns:p14="http://schemas.microsoft.com/office/powerpoint/2010/main" val="14907262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main idea here to to develop a model that can extract depth and cue value information from a diverse set of scenes </a:t>
            </a:r>
          </a:p>
          <a:p>
            <a:pPr marL="0" indent="0">
              <a:buFontTx/>
              <a:buNone/>
            </a:pPr>
            <a:endParaRPr lang="en-US" dirty="0"/>
          </a:p>
          <a:p>
            <a:pPr marL="0" indent="0">
              <a:buFontTx/>
              <a:buNone/>
            </a:pPr>
            <a:r>
              <a:rPr lang="en-US" dirty="0"/>
              <a:t>What cues are most informative for depth judgements? </a:t>
            </a:r>
            <a:r>
              <a:rPr lang="en-US" dirty="0">
                <a:sym typeface="Wingdings" pitchFamily="2" charset="2"/>
              </a:rPr>
              <a:t> ML approach allows us to get data from a large variety and number of scenes</a:t>
            </a:r>
            <a:endParaRPr lang="en-US" dirty="0"/>
          </a:p>
          <a:p>
            <a:pPr marL="228600" indent="-228600">
              <a:buAutoNum type="arabicPeriod"/>
            </a:pPr>
            <a:r>
              <a:rPr lang="en-US" dirty="0"/>
              <a:t>Unstructured images of indoor and outdoor environments that were imaged with a depth camera </a:t>
            </a:r>
            <a:r>
              <a:rPr lang="en-US" dirty="0">
                <a:sym typeface="Wingdings" pitchFamily="2" charset="2"/>
              </a:rPr>
              <a:t> the colors in the depth map indicate estimated distances from the camera </a:t>
            </a:r>
          </a:p>
          <a:p>
            <a:pPr marL="228600" indent="-228600">
              <a:buAutoNum type="arabicPeriod"/>
            </a:pPr>
            <a:r>
              <a:rPr lang="en-US" dirty="0">
                <a:sym typeface="Wingdings" pitchFamily="2" charset="2"/>
              </a:rPr>
              <a:t>Infer a learning algorithm  ﻿Fig. 3 The absolute depth feature vector for a patch, which includes features from its immediate neighbors and its more distant neighbors (at larger scales). The relative depth features for each patch use histograms of the filter outputs</a:t>
            </a:r>
          </a:p>
          <a:p>
            <a:pPr marL="228600" indent="-228600">
              <a:buAutoNum type="arabicPeriod"/>
            </a:pPr>
            <a:r>
              <a:rPr lang="en-US" dirty="0">
                <a:sym typeface="Wingdings" pitchFamily="2" charset="2"/>
              </a:rPr>
              <a:t>Generates depth map </a:t>
            </a:r>
          </a:p>
          <a:p>
            <a:pPr marL="228600" indent="-228600">
              <a:buAutoNum type="arabicPeriod"/>
            </a:pPr>
            <a:endParaRPr lang="en-US" dirty="0">
              <a:sym typeface="Wingdings" pitchFamily="2" charset="2"/>
            </a:endParaRPr>
          </a:p>
          <a:p>
            <a:pPr marL="0" indent="0">
              <a:buNone/>
            </a:pPr>
            <a:r>
              <a:rPr lang="en-US" dirty="0">
                <a:sym typeface="Wingdings" pitchFamily="2" charset="2"/>
              </a:rPr>
              <a:t>Our model will use similar computation to predict cue value classification of unlabeled images </a:t>
            </a:r>
          </a:p>
          <a:p>
            <a:pPr marL="0" indent="0">
              <a:buNone/>
            </a:pPr>
            <a:endParaRPr lang="en-US" dirty="0">
              <a:sym typeface="Wingdings" pitchFamily="2" charset="2"/>
            </a:endParaRPr>
          </a:p>
          <a:p>
            <a:pPr marL="0" indent="0">
              <a:buNone/>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84</a:t>
            </a:fld>
            <a:endParaRPr lang="en-US"/>
          </a:p>
        </p:txBody>
      </p:sp>
    </p:spTree>
    <p:extLst>
      <p:ext uri="{BB962C8B-B14F-4D97-AF65-F5344CB8AC3E}">
        <p14:creationId xmlns:p14="http://schemas.microsoft.com/office/powerpoint/2010/main" val="1409767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order to train our model we need some ground truth dep cue data – which is not available in any database as of now. </a:t>
            </a:r>
          </a:p>
          <a:p>
            <a:pPr marL="0" indent="0">
              <a:buFontTx/>
              <a:buNone/>
            </a:pPr>
            <a:endParaRPr lang="en-US" dirty="0"/>
          </a:p>
          <a:p>
            <a:pPr marL="0" indent="0">
              <a:buFontTx/>
              <a:buNone/>
            </a:pPr>
            <a:r>
              <a:rPr lang="en-US" dirty="0"/>
              <a:t>To inform our model, we chose cues that have been shown to have a large impact in reduced cue environments. </a:t>
            </a:r>
          </a:p>
          <a:p>
            <a:pPr marL="0" indent="0">
              <a:buFontTx/>
              <a:buNone/>
            </a:pPr>
            <a:endParaRPr lang="en-US" dirty="0"/>
          </a:p>
          <a:p>
            <a:pPr marL="0" indent="0">
              <a:buFontTx/>
              <a:buNone/>
            </a:pPr>
            <a:r>
              <a:rPr lang="en-US" dirty="0"/>
              <a:t>Scene understanding research has been constrained by databases that do not capture the full variety of scene categories. We will use the SUN database, an MIT curated </a:t>
            </a:r>
            <a:r>
              <a:rPr lang="en-US" dirty="0" err="1"/>
              <a:t>databse</a:t>
            </a:r>
            <a:r>
              <a:rPr lang="en-US" dirty="0"/>
              <a:t> of scenes that contains 899 categories and 130, 519 images. </a:t>
            </a:r>
          </a:p>
        </p:txBody>
      </p:sp>
      <p:sp>
        <p:nvSpPr>
          <p:cNvPr id="4" name="Slide Number Placeholder 3"/>
          <p:cNvSpPr>
            <a:spLocks noGrp="1"/>
          </p:cNvSpPr>
          <p:nvPr>
            <p:ph type="sldNum" sz="quarter" idx="5"/>
          </p:nvPr>
        </p:nvSpPr>
        <p:spPr/>
        <p:txBody>
          <a:bodyPr/>
          <a:lstStyle/>
          <a:p>
            <a:fld id="{38BD2E17-7AD0-FD4B-94AB-C1C744F95710}" type="slidenum">
              <a:rPr lang="en-US" smtClean="0"/>
              <a:t>86</a:t>
            </a:fld>
            <a:endParaRPr lang="en-US"/>
          </a:p>
        </p:txBody>
      </p:sp>
    </p:spTree>
    <p:extLst>
      <p:ext uri="{BB962C8B-B14F-4D97-AF65-F5344CB8AC3E}">
        <p14:creationId xmlns:p14="http://schemas.microsoft.com/office/powerpoint/2010/main" val="20897099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87</a:t>
            </a:fld>
            <a:endParaRPr lang="en-US"/>
          </a:p>
        </p:txBody>
      </p:sp>
    </p:spTree>
    <p:extLst>
      <p:ext uri="{BB962C8B-B14F-4D97-AF65-F5344CB8AC3E}">
        <p14:creationId xmlns:p14="http://schemas.microsoft.com/office/powerpoint/2010/main" val="1750195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Angular declination: ﻿trigonometric relationship where the further an object on the ground is, the higher in the field of view it looks. This trigonometric relationship can be used to compute distance to an object. </a:t>
            </a:r>
          </a:p>
          <a:p>
            <a:endParaRPr lang="en-US" dirty="0"/>
          </a:p>
          <a:p>
            <a:endParaRPr lang="en-US" dirty="0"/>
          </a:p>
          <a:p>
            <a:r>
              <a:rPr lang="en-US" dirty="0"/>
              <a:t>So in this image, when I look at the car, the angular declination below the horizon is smaller than if I was looking at this blue circle object, telling me in effect that the car is further away. </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a:p>
            <a:r>
              <a:rPr lang="en-US" dirty="0"/>
              <a:t>the visual system can compute distance (d) from the eye height (h) and the angular declination below the horizon (a), with the trigonometric relationship d= h/tan</a:t>
            </a:r>
          </a:p>
          <a:p>
            <a:r>
              <a:rPr lang="en-US" dirty="0"/>
              <a:t>It is an absolute cue when the angle is determined by the angle below the horizon </a:t>
            </a:r>
          </a:p>
          <a:p>
            <a:endParaRPr lang="en-US" dirty="0"/>
          </a:p>
          <a:p>
            <a:endParaRPr lang="en-US" dirty="0"/>
          </a:p>
          <a:p>
            <a:endParaRPr lang="en-US" dirty="0"/>
          </a:p>
          <a:p>
            <a:endParaRPr lang="en-US" dirty="0"/>
          </a:p>
          <a:p>
            <a:endParaRPr lang="en-US" dirty="0"/>
          </a:p>
          <a:p>
            <a:endParaRPr lang="en-US" dirty="0"/>
          </a:p>
          <a:p>
            <a:r>
              <a:rPr lang="en-US" dirty="0"/>
              <a:t>1-4 here are relative cues </a:t>
            </a:r>
          </a:p>
          <a:p>
            <a:r>
              <a:rPr lang="en-US" dirty="0"/>
              <a:t>5 though is an absolute cue </a:t>
            </a:r>
          </a:p>
          <a:p>
            <a:r>
              <a:rPr lang="en-US" dirty="0"/>
              <a:t>Absolute ang </a:t>
            </a:r>
            <a:r>
              <a:rPr lang="en-US" dirty="0" err="1"/>
              <a:t>dec</a:t>
            </a:r>
            <a:r>
              <a:rPr lang="en-US" dirty="0"/>
              <a:t> – how far down in the scene obj appear </a:t>
            </a:r>
          </a:p>
          <a:p>
            <a:r>
              <a:rPr lang="en-US" dirty="0"/>
              <a:t>Relative ang </a:t>
            </a:r>
            <a:r>
              <a:rPr lang="en-US" dirty="0" err="1"/>
              <a:t>dec</a:t>
            </a:r>
            <a:r>
              <a:rPr lang="en-US" dirty="0"/>
              <a:t> – relative distance cue </a:t>
            </a:r>
          </a:p>
          <a:p>
            <a:endParaRPr lang="en-US" dirty="0"/>
          </a:p>
          <a:p>
            <a:r>
              <a:rPr lang="en-US" dirty="0"/>
              <a:t>The light is still below eye level but higher up in the image but you can tell where it was connected to the ground </a:t>
            </a:r>
          </a:p>
        </p:txBody>
      </p:sp>
      <p:sp>
        <p:nvSpPr>
          <p:cNvPr id="4" name="Slide Number Placeholder 3"/>
          <p:cNvSpPr>
            <a:spLocks noGrp="1"/>
          </p:cNvSpPr>
          <p:nvPr>
            <p:ph type="sldNum" sz="quarter" idx="5"/>
          </p:nvPr>
        </p:nvSpPr>
        <p:spPr/>
        <p:txBody>
          <a:bodyPr/>
          <a:lstStyle/>
          <a:p>
            <a:fld id="{BE54D3F9-1471-384F-80A3-73EE4297A39C}" type="slidenum">
              <a:rPr lang="en-US" smtClean="0"/>
              <a:t>8</a:t>
            </a:fld>
            <a:endParaRPr lang="en-US"/>
          </a:p>
        </p:txBody>
      </p:sp>
    </p:spTree>
    <p:extLst>
      <p:ext uri="{BB962C8B-B14F-4D97-AF65-F5344CB8AC3E}">
        <p14:creationId xmlns:p14="http://schemas.microsoft.com/office/powerpoint/2010/main" val="22042095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the psychometric functions for the different cue values (Fig. 3). </a:t>
            </a:r>
          </a:p>
          <a:p>
            <a:r>
              <a:rPr lang="en-US" sz="1200" kern="1200" dirty="0">
                <a:solidFill>
                  <a:schemeClr val="tx1"/>
                </a:solidFill>
                <a:effectLst/>
                <a:latin typeface="+mn-lt"/>
                <a:ea typeface="+mn-ea"/>
                <a:cs typeface="+mn-cs"/>
              </a:rPr>
              <a:t>The x axis … the y axis… </a:t>
            </a:r>
          </a:p>
          <a:p>
            <a:pPr marL="228600" indent="-228600">
              <a:buAutoNum type="alphaUcPeriod"/>
            </a:pPr>
            <a:r>
              <a:rPr lang="en-US" sz="1200" kern="1200" dirty="0">
                <a:solidFill>
                  <a:schemeClr val="tx1"/>
                </a:solidFill>
                <a:effectLst/>
                <a:latin typeface="+mn-lt"/>
                <a:ea typeface="+mn-ea"/>
                <a:cs typeface="+mn-cs"/>
              </a:rPr>
              <a:t>Full cue – high sensitivity, steep slope </a:t>
            </a:r>
          </a:p>
          <a:p>
            <a:pPr marL="228600" indent="-228600">
              <a:buAutoNum type="alphaUcPeriod"/>
            </a:pPr>
            <a:r>
              <a:rPr lang="en-US" sz="1200" kern="1200" dirty="0">
                <a:solidFill>
                  <a:schemeClr val="tx1"/>
                </a:solidFill>
                <a:effectLst/>
                <a:latin typeface="+mn-lt"/>
                <a:ea typeface="+mn-ea"/>
                <a:cs typeface="+mn-cs"/>
              </a:rPr>
              <a:t>For example, the ground plane is known to act as an important reference frame for distance perception in most environments</a:t>
            </a:r>
            <a:r>
              <a:rPr lang="en-US" sz="1200" kern="1200" baseline="30000" dirty="0">
                <a:solidFill>
                  <a:schemeClr val="tx1"/>
                </a:solidFill>
                <a:effectLst/>
                <a:latin typeface="+mn-lt"/>
                <a:ea typeface="+mn-ea"/>
                <a:cs typeface="+mn-cs"/>
              </a:rPr>
              <a:t>4</a:t>
            </a:r>
            <a:r>
              <a:rPr lang="en-US" sz="1200" kern="1200" dirty="0">
                <a:solidFill>
                  <a:schemeClr val="tx1"/>
                </a:solidFill>
                <a:effectLst/>
                <a:latin typeface="+mn-lt"/>
                <a:ea typeface="+mn-ea"/>
                <a:cs typeface="+mn-cs"/>
              </a:rPr>
              <a:t>. Thus, we predict that an object’s angular declination at the point where it connects to the ground will be a dominant cue in most environments.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This would cause the slope to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As depth is made sufficiently extreme, you will get the same max percentage of responses, so I predict that the height would stay the same, but the slope should flatten. </a:t>
            </a:r>
          </a:p>
          <a:p>
            <a:pPr marL="685800" lvl="1" indent="-228600">
              <a:buFont typeface="Arial" panose="020B0604020202020204" pitchFamily="34" charset="0"/>
              <a:buChar char="•"/>
            </a:pPr>
            <a:r>
              <a:rPr lang="en-US" sz="1200" kern="1200" dirty="0">
                <a:solidFill>
                  <a:schemeClr val="tx1"/>
                </a:solidFill>
                <a:effectLst/>
                <a:latin typeface="+mn-lt"/>
                <a:ea typeface="+mn-ea"/>
                <a:cs typeface="+mn-cs"/>
              </a:rPr>
              <a:t>Representative of POOR sensitivity when this informative cue is absent </a:t>
            </a:r>
          </a:p>
          <a:p>
            <a:pPr marL="228600" lvl="0" indent="-228600">
              <a:buFont typeface="+mj-lt"/>
              <a:buAutoNum type="alphaUcPeriod"/>
            </a:pPr>
            <a:endParaRPr lang="en-US" sz="1200" kern="1200" dirty="0">
              <a:solidFill>
                <a:schemeClr val="tx1"/>
              </a:solidFill>
              <a:effectLst/>
              <a:latin typeface="+mn-lt"/>
              <a:ea typeface="+mn-ea"/>
              <a:cs typeface="+mn-cs"/>
            </a:endParaRPr>
          </a:p>
          <a:p>
            <a:pPr marL="228600" lvl="0" indent="-228600">
              <a:buAutoNum type="alphaUcPeriod"/>
            </a:pPr>
            <a:r>
              <a:rPr lang="en-US" sz="1200" kern="1200" dirty="0">
                <a:solidFill>
                  <a:schemeClr val="tx1"/>
                </a:solidFill>
                <a:effectLst/>
                <a:latin typeface="+mn-lt"/>
                <a:ea typeface="+mn-ea"/>
                <a:cs typeface="+mn-cs"/>
              </a:rPr>
              <a:t>On the other hand slopes that are unchanged in the absence of a cue indicate a lower utility for that cue.</a:t>
            </a:r>
          </a:p>
        </p:txBody>
      </p:sp>
      <p:sp>
        <p:nvSpPr>
          <p:cNvPr id="4" name="Slide Number Placeholder 3"/>
          <p:cNvSpPr>
            <a:spLocks noGrp="1"/>
          </p:cNvSpPr>
          <p:nvPr>
            <p:ph type="sldNum" sz="quarter" idx="5"/>
          </p:nvPr>
        </p:nvSpPr>
        <p:spPr/>
        <p:txBody>
          <a:bodyPr/>
          <a:lstStyle/>
          <a:p>
            <a:fld id="{38BD2E17-7AD0-FD4B-94AB-C1C744F95710}" type="slidenum">
              <a:rPr lang="en-US" smtClean="0"/>
              <a:t>88</a:t>
            </a:fld>
            <a:endParaRPr lang="en-US"/>
          </a:p>
        </p:txBody>
      </p:sp>
    </p:spTree>
    <p:extLst>
      <p:ext uri="{BB962C8B-B14F-4D97-AF65-F5344CB8AC3E}">
        <p14:creationId xmlns:p14="http://schemas.microsoft.com/office/powerpoint/2010/main" val="39865004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matrices of cue values for each image will be used to compute a similarity score for every possible pairing of images along each cue value. </a:t>
            </a:r>
          </a:p>
          <a:p>
            <a:r>
              <a:rPr lang="en-US" sz="1200" kern="1200" dirty="0">
                <a:solidFill>
                  <a:schemeClr val="tx1"/>
                </a:solidFill>
                <a:effectLst/>
                <a:latin typeface="+mn-lt"/>
                <a:ea typeface="+mn-ea"/>
                <a:cs typeface="+mn-cs"/>
              </a:rPr>
              <a:t>Images that have high cue similarity scores will be grouped together so that group-wise sensitivity to similar cue combinations can be determined across observers.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relative importance of these cues can then be established by comparing psychometric functions for the different cue values (Figure 5). Slopes that are unchanged in the absence of a cue are indicative of lower utility for that cue. </a:t>
            </a:r>
            <a:r>
              <a:rPr lang="en-US" sz="1200" kern="1200">
                <a:solidFill>
                  <a:schemeClr val="tx1"/>
                </a:solidFill>
                <a:effectLst/>
                <a:latin typeface="+mn-lt"/>
                <a:ea typeface="+mn-ea"/>
                <a:cs typeface="+mn-cs"/>
              </a:rPr>
              <a:t>To assess if there is an age-related difference in cue importance, discrimination performance will be analyzed by age and cue values</a:t>
            </a:r>
            <a:r>
              <a:rPr lang="en-US">
                <a:effectLst/>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8BD2E17-7AD0-FD4B-94AB-C1C744F95710}" type="slidenum">
              <a:rPr lang="en-US" smtClean="0"/>
              <a:t>89</a:t>
            </a:fld>
            <a:endParaRPr lang="en-US"/>
          </a:p>
        </p:txBody>
      </p:sp>
    </p:spTree>
    <p:extLst>
      <p:ext uri="{BB962C8B-B14F-4D97-AF65-F5344CB8AC3E}">
        <p14:creationId xmlns:p14="http://schemas.microsoft.com/office/powerpoint/2010/main" val="20366071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With the depth discrimination paradigm we will be able to quantify the relative utility of each cue, but the time course by which cues come online and depth representations are developed is still unclear. </a:t>
            </a:r>
          </a:p>
          <a:p>
            <a:pPr marL="0" indent="0">
              <a:buFontTx/>
              <a:buNone/>
            </a:pPr>
            <a:endParaRPr lang="en-US" dirty="0"/>
          </a:p>
          <a:p>
            <a:pPr marL="0" indent="0">
              <a:buFontTx/>
              <a:buNone/>
            </a:pPr>
            <a:r>
              <a:rPr lang="en-US" dirty="0"/>
              <a:t>Titrate duration across size of depths </a:t>
            </a:r>
          </a:p>
          <a:p>
            <a:pPr marL="0" indent="0">
              <a:buFontTx/>
              <a:buNone/>
            </a:pPr>
            <a:endParaRPr lang="en-US" dirty="0"/>
          </a:p>
          <a:p>
            <a:pPr marL="0" indent="0">
              <a:buFontTx/>
              <a:buNone/>
            </a:pPr>
            <a:r>
              <a:rPr lang="en-US" dirty="0"/>
              <a:t>What does depth judgement performance look like at each time point? </a:t>
            </a:r>
          </a:p>
        </p:txBody>
      </p:sp>
      <p:sp>
        <p:nvSpPr>
          <p:cNvPr id="4" name="Slide Number Placeholder 3"/>
          <p:cNvSpPr>
            <a:spLocks noGrp="1"/>
          </p:cNvSpPr>
          <p:nvPr>
            <p:ph type="sldNum" sz="quarter" idx="5"/>
          </p:nvPr>
        </p:nvSpPr>
        <p:spPr/>
        <p:txBody>
          <a:bodyPr/>
          <a:lstStyle/>
          <a:p>
            <a:fld id="{38BD2E17-7AD0-FD4B-94AB-C1C744F95710}" type="slidenum">
              <a:rPr lang="en-US" smtClean="0"/>
              <a:t>90</a:t>
            </a:fld>
            <a:endParaRPr lang="en-US"/>
          </a:p>
        </p:txBody>
      </p:sp>
    </p:spTree>
    <p:extLst>
      <p:ext uri="{BB962C8B-B14F-4D97-AF65-F5344CB8AC3E}">
        <p14:creationId xmlns:p14="http://schemas.microsoft.com/office/powerpoint/2010/main" val="8089109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91</a:t>
            </a:fld>
            <a:endParaRPr lang="en-US"/>
          </a:p>
        </p:txBody>
      </p:sp>
    </p:spTree>
    <p:extLst>
      <p:ext uri="{BB962C8B-B14F-4D97-AF65-F5344CB8AC3E}">
        <p14:creationId xmlns:p14="http://schemas.microsoft.com/office/powerpoint/2010/main" val="31276157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pixel – covers a smaller amount of real world space even thought the pixel size is the same </a:t>
            </a:r>
          </a:p>
        </p:txBody>
      </p:sp>
      <p:sp>
        <p:nvSpPr>
          <p:cNvPr id="4" name="Slide Number Placeholder 3"/>
          <p:cNvSpPr>
            <a:spLocks noGrp="1"/>
          </p:cNvSpPr>
          <p:nvPr>
            <p:ph type="sldNum" sz="quarter" idx="5"/>
          </p:nvPr>
        </p:nvSpPr>
        <p:spPr/>
        <p:txBody>
          <a:bodyPr/>
          <a:lstStyle/>
          <a:p>
            <a:fld id="{BE54D3F9-1471-384F-80A3-73EE4297A39C}" type="slidenum">
              <a:rPr lang="en-US" smtClean="0"/>
              <a:t>94</a:t>
            </a:fld>
            <a:endParaRPr lang="en-US"/>
          </a:p>
        </p:txBody>
      </p:sp>
    </p:spTree>
    <p:extLst>
      <p:ext uri="{BB962C8B-B14F-4D97-AF65-F5344CB8AC3E}">
        <p14:creationId xmlns:p14="http://schemas.microsoft.com/office/powerpoint/2010/main" val="19448154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right off the bat, it must acknowledged that scenes are extremely complex – there is so much information in scenes.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The interaction and abundance of information in scenes  has prevented systematic efforts to understand depth in real world scenes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But I hope that I can convince you today that this complexity and variability is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Take these two pieces of art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included these paintings, because they’re fun and I love illusory art, but also because the artists impressively use depth cues to distort the scene.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Sailboats  relative size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ym typeface="Wingdings" pitchFamily="2" charset="2"/>
              </a:rPr>
              <a:t>Bicycling  ground plane</a:t>
            </a:r>
            <a:endParaRPr lang="en-US" dirty="0"/>
          </a:p>
          <a:p>
            <a:endParaRPr lang="en-US" dirty="0"/>
          </a:p>
          <a:p>
            <a:endParaRPr lang="en-US" dirty="0"/>
          </a:p>
          <a:p>
            <a:r>
              <a:rPr lang="en-US" dirty="0"/>
              <a:t>Now obviously these scenes are more complex than any scene we would naturally encounter, but I wanted to impress upon the fact that the complexity in these images can reveal importation interactions and information for understanding depth perception. </a:t>
            </a:r>
          </a:p>
          <a:p>
            <a:endParaRPr lang="en-US" dirty="0"/>
          </a:p>
        </p:txBody>
      </p:sp>
      <p:sp>
        <p:nvSpPr>
          <p:cNvPr id="4" name="Slide Number Placeholder 3"/>
          <p:cNvSpPr>
            <a:spLocks noGrp="1"/>
          </p:cNvSpPr>
          <p:nvPr>
            <p:ph type="sldNum" sz="quarter" idx="5"/>
          </p:nvPr>
        </p:nvSpPr>
        <p:spPr/>
        <p:txBody>
          <a:bodyPr/>
          <a:lstStyle/>
          <a:p>
            <a:fld id="{BE54D3F9-1471-384F-80A3-73EE4297A39C}" type="slidenum">
              <a:rPr lang="en-US" smtClean="0"/>
              <a:t>95</a:t>
            </a:fld>
            <a:endParaRPr lang="en-US"/>
          </a:p>
        </p:txBody>
      </p:sp>
    </p:spTree>
    <p:extLst>
      <p:ext uri="{BB962C8B-B14F-4D97-AF65-F5344CB8AC3E}">
        <p14:creationId xmlns:p14="http://schemas.microsoft.com/office/powerpoint/2010/main" val="277915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Familiar size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Take this car for example - we are all experienced enough with cars to know the general size of a car. If the retinal size of the object is different than what you know, this can indicate distance.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know how big an object is, then trigonometrically we are able to come to distance </a:t>
            </a:r>
          </a:p>
          <a:p>
            <a:endParaRPr lang="en-US" dirty="0"/>
          </a:p>
          <a:p>
            <a:endParaRPr lang="en-US" dirty="0"/>
          </a:p>
          <a:p>
            <a:endParaRPr lang="en-US" dirty="0"/>
          </a:p>
          <a:p>
            <a:endParaRPr lang="en-US" dirty="0"/>
          </a:p>
          <a:p>
            <a:r>
              <a:rPr lang="en-US" dirty="0"/>
              <a:t>------------------------------------------------------------------------------------------------------------------------------------------------------------------------------------------------------------------------------------------------------------------------</a:t>
            </a:r>
          </a:p>
          <a:p>
            <a:r>
              <a:rPr lang="en-US" dirty="0"/>
              <a:t>Tan (</a:t>
            </a:r>
            <a:r>
              <a:rPr lang="en-US" dirty="0" err="1"/>
              <a:t>opp</a:t>
            </a:r>
            <a:r>
              <a:rPr lang="en-US" dirty="0"/>
              <a:t>/adj) </a:t>
            </a:r>
          </a:p>
          <a:p>
            <a:endParaRPr lang="en-US" dirty="0"/>
          </a:p>
          <a:p>
            <a:r>
              <a:rPr lang="en-US" dirty="0"/>
              <a:t>Opposite is the linear </a:t>
            </a:r>
            <a:r>
              <a:rPr lang="en-US" dirty="0" err="1"/>
              <a:t>isze</a:t>
            </a:r>
            <a:r>
              <a:rPr lang="en-US" dirty="0"/>
              <a:t>, and adjacent is the distance </a:t>
            </a:r>
          </a:p>
          <a:p>
            <a:endParaRPr lang="en-US" dirty="0"/>
          </a:p>
          <a:p>
            <a:r>
              <a:rPr lang="en-US" dirty="0"/>
              <a:t>Linear size is familiar size, so we can recover the distance </a:t>
            </a:r>
          </a:p>
          <a:p>
            <a:endParaRPr lang="en-US" dirty="0"/>
          </a:p>
          <a:p>
            <a:r>
              <a:rPr lang="en-US" dirty="0"/>
              <a:t>If I know how big it is, angular size, then I can calculate the distance </a:t>
            </a:r>
          </a:p>
        </p:txBody>
      </p:sp>
      <p:sp>
        <p:nvSpPr>
          <p:cNvPr id="4" name="Slide Number Placeholder 3"/>
          <p:cNvSpPr>
            <a:spLocks noGrp="1"/>
          </p:cNvSpPr>
          <p:nvPr>
            <p:ph type="sldNum" sz="quarter" idx="5"/>
          </p:nvPr>
        </p:nvSpPr>
        <p:spPr/>
        <p:txBody>
          <a:bodyPr/>
          <a:lstStyle/>
          <a:p>
            <a:fld id="{BE54D3F9-1471-384F-80A3-73EE4297A39C}" type="slidenum">
              <a:rPr lang="en-US" smtClean="0"/>
              <a:t>9</a:t>
            </a:fld>
            <a:endParaRPr lang="en-US"/>
          </a:p>
        </p:txBody>
      </p:sp>
    </p:spTree>
    <p:extLst>
      <p:ext uri="{BB962C8B-B14F-4D97-AF65-F5344CB8AC3E}">
        <p14:creationId xmlns:p14="http://schemas.microsoft.com/office/powerpoint/2010/main" val="2176240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C0F1A-BCEF-1447-8A39-986B7C4CFF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32CA0-042F-7440-BE70-49C935E432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E9E4C7-B078-F945-AA7B-377B45FBC3CA}"/>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5" name="Footer Placeholder 4">
            <a:extLst>
              <a:ext uri="{FF2B5EF4-FFF2-40B4-BE49-F238E27FC236}">
                <a16:creationId xmlns:a16="http://schemas.microsoft.com/office/drawing/2014/main" id="{0E80C40E-46C2-E647-8BFE-C248D866BA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ECC30-FD88-FA45-A1E2-565BB6AE1BC4}"/>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344630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FA5A7-FC50-DC4C-8F59-B02FE1BF6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1378EE-1E43-A643-B77B-ED1BA0A99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688E6-CB87-C343-8A43-3A8B38F2A8CC}"/>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5" name="Footer Placeholder 4">
            <a:extLst>
              <a:ext uri="{FF2B5EF4-FFF2-40B4-BE49-F238E27FC236}">
                <a16:creationId xmlns:a16="http://schemas.microsoft.com/office/drawing/2014/main" id="{E616EB33-0804-DB40-9B83-F4FCC5C0D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8C8AE1-E268-5740-83C3-E7668EC011E9}"/>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26912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0E585-3AAA-8B4B-8177-B9D475C10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50B23C-A84E-5C49-AD7A-960DBED431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C5A63-60D5-4044-90A1-CA5DEB0E4D10}"/>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5" name="Footer Placeholder 4">
            <a:extLst>
              <a:ext uri="{FF2B5EF4-FFF2-40B4-BE49-F238E27FC236}">
                <a16:creationId xmlns:a16="http://schemas.microsoft.com/office/drawing/2014/main" id="{DC0B938C-CCD4-634D-B9B5-615A0FEE2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95867-3FEA-2849-AA40-28D6914DA88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9436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507-CEA0-1E47-8867-95488A0E4C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63DAAA-677D-1747-B00E-ABF8986C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A577-5CFD-F546-9B3F-735B760F5CE7}"/>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5" name="Footer Placeholder 4">
            <a:extLst>
              <a:ext uri="{FF2B5EF4-FFF2-40B4-BE49-F238E27FC236}">
                <a16:creationId xmlns:a16="http://schemas.microsoft.com/office/drawing/2014/main" id="{EE48FC43-5C98-804D-9EBA-20045EE90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A3F15-88C1-2946-80CD-852174F98AB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621321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B691C-7635-424D-9486-DDAFBCB0E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1EA47A-6839-3349-8E86-75D7934D07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A13A2-44A9-FD48-8BF8-94063308B044}"/>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5" name="Footer Placeholder 4">
            <a:extLst>
              <a:ext uri="{FF2B5EF4-FFF2-40B4-BE49-F238E27FC236}">
                <a16:creationId xmlns:a16="http://schemas.microsoft.com/office/drawing/2014/main" id="{35B9CA29-5E89-4947-9B1B-B578B93DDA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77398-6673-FB4D-8156-969496E578A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113753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9DDA-6C93-824D-B270-49D358E80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4F8A6B-0F20-C240-A7D8-346D289C81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7E2FD-636B-9042-A317-9F89A793DD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82BAE-09CE-7A40-BE2A-56CC2E4E6129}"/>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6" name="Footer Placeholder 5">
            <a:extLst>
              <a:ext uri="{FF2B5EF4-FFF2-40B4-BE49-F238E27FC236}">
                <a16:creationId xmlns:a16="http://schemas.microsoft.com/office/drawing/2014/main" id="{D954870F-FCEE-E841-A11E-966908EDC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0D833-CDD3-274E-8E65-BE1402CD4E0F}"/>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807432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FDAF4-FEC1-6D4B-82D1-39C46942B3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84728-6762-CC4D-AF3B-0AFBA84F3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38F30-96BB-BF4F-8078-759FC3D3B1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BC7CAA4-C87D-FC4B-A664-939B2F9EBD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3E58E2-DF8D-6B4C-81E2-0DED96D343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FB1CCA-18A1-3644-999E-A67C4A67CBE7}"/>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8" name="Footer Placeholder 7">
            <a:extLst>
              <a:ext uri="{FF2B5EF4-FFF2-40B4-BE49-F238E27FC236}">
                <a16:creationId xmlns:a16="http://schemas.microsoft.com/office/drawing/2014/main" id="{694EE088-0230-B240-90A0-8A27571AAD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419C2-E88E-2448-B536-310EE2F95361}"/>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27938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90B9-C531-B845-A2DA-35F81FB64C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AE7D57-D25C-6B4A-90ED-B1C1675AC2CC}"/>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4" name="Footer Placeholder 3">
            <a:extLst>
              <a:ext uri="{FF2B5EF4-FFF2-40B4-BE49-F238E27FC236}">
                <a16:creationId xmlns:a16="http://schemas.microsoft.com/office/drawing/2014/main" id="{0DC81F32-C7A3-324C-BB2B-3D92030672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D6482E-AF4F-DA4D-843B-1C83FE946033}"/>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141021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B8EF3-6D90-794D-8FE2-6A43DDE0CA3C}"/>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3" name="Footer Placeholder 2">
            <a:extLst>
              <a:ext uri="{FF2B5EF4-FFF2-40B4-BE49-F238E27FC236}">
                <a16:creationId xmlns:a16="http://schemas.microsoft.com/office/drawing/2014/main" id="{C90C42FE-79BC-4F46-907D-F6E5F9D37B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CFF642-A789-2440-8A04-3FD10B70C590}"/>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3309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88851-FCAF-A149-A716-7602577AF8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DAF9A8-8E92-D145-8A06-43014C665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41C16-0E9D-0648-BFE1-EF5D305B6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FD7DE-E117-424F-BA57-2ADB96DBF8AC}"/>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6" name="Footer Placeholder 5">
            <a:extLst>
              <a:ext uri="{FF2B5EF4-FFF2-40B4-BE49-F238E27FC236}">
                <a16:creationId xmlns:a16="http://schemas.microsoft.com/office/drawing/2014/main" id="{A22333A6-E531-614C-98A0-822F92D0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8FC8F4-4903-E240-8C55-E9862998C59C}"/>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863462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78CD6-995A-944D-8A85-6682945E7C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CA8BBE-5252-A84D-BBC6-D5AA92ECC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81A97A-9701-9042-8E6F-63B90A1E0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C161E-F0BA-4645-B300-F89E07EF9FFE}"/>
              </a:ext>
            </a:extLst>
          </p:cNvPr>
          <p:cNvSpPr>
            <a:spLocks noGrp="1"/>
          </p:cNvSpPr>
          <p:nvPr>
            <p:ph type="dt" sz="half" idx="10"/>
          </p:nvPr>
        </p:nvSpPr>
        <p:spPr/>
        <p:txBody>
          <a:bodyPr/>
          <a:lstStyle/>
          <a:p>
            <a:fld id="{87DCC896-ED73-624D-AC75-F4F66434A343}" type="datetimeFigureOut">
              <a:rPr lang="en-US" smtClean="0"/>
              <a:t>10/9/22</a:t>
            </a:fld>
            <a:endParaRPr lang="en-US"/>
          </a:p>
        </p:txBody>
      </p:sp>
      <p:sp>
        <p:nvSpPr>
          <p:cNvPr id="6" name="Footer Placeholder 5">
            <a:extLst>
              <a:ext uri="{FF2B5EF4-FFF2-40B4-BE49-F238E27FC236}">
                <a16:creationId xmlns:a16="http://schemas.microsoft.com/office/drawing/2014/main" id="{9E36EE5C-CAF8-CE46-B74B-9BCF0AAF6C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16AB38-7618-F24E-B878-5BFD4AA0E415}"/>
              </a:ext>
            </a:extLst>
          </p:cNvPr>
          <p:cNvSpPr>
            <a:spLocks noGrp="1"/>
          </p:cNvSpPr>
          <p:nvPr>
            <p:ph type="sldNum" sz="quarter" idx="12"/>
          </p:nvPr>
        </p:nvSpPr>
        <p:spPr/>
        <p:txBody>
          <a:bodyPr/>
          <a:lstStyle/>
          <a:p>
            <a:fld id="{1FFA672E-0C96-1C42-8AED-3C6102BE9D12}" type="slidenum">
              <a:rPr lang="en-US" smtClean="0"/>
              <a:t>‹#›</a:t>
            </a:fld>
            <a:endParaRPr lang="en-US"/>
          </a:p>
        </p:txBody>
      </p:sp>
    </p:spTree>
    <p:extLst>
      <p:ext uri="{BB962C8B-B14F-4D97-AF65-F5344CB8AC3E}">
        <p14:creationId xmlns:p14="http://schemas.microsoft.com/office/powerpoint/2010/main" val="2215187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E17016-FA71-C944-BBFA-51E744229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6BBE-DC34-AC4B-ADF7-6AD6D2DB2E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16F16-05CD-684B-A7A2-62117F6518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CC896-ED73-624D-AC75-F4F66434A343}" type="datetimeFigureOut">
              <a:rPr lang="en-US" smtClean="0"/>
              <a:t>10/9/22</a:t>
            </a:fld>
            <a:endParaRPr lang="en-US"/>
          </a:p>
        </p:txBody>
      </p:sp>
      <p:sp>
        <p:nvSpPr>
          <p:cNvPr id="5" name="Footer Placeholder 4">
            <a:extLst>
              <a:ext uri="{FF2B5EF4-FFF2-40B4-BE49-F238E27FC236}">
                <a16:creationId xmlns:a16="http://schemas.microsoft.com/office/drawing/2014/main" id="{32D34CD6-9697-2C48-B164-12805BB646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D7C93A-165B-1C40-B567-1635054FF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A672E-0C96-1C42-8AED-3C6102BE9D12}" type="slidenum">
              <a:rPr lang="en-US" smtClean="0"/>
              <a:t>‹#›</a:t>
            </a:fld>
            <a:endParaRPr lang="en-US"/>
          </a:p>
        </p:txBody>
      </p:sp>
    </p:spTree>
    <p:extLst>
      <p:ext uri="{BB962C8B-B14F-4D97-AF65-F5344CB8AC3E}">
        <p14:creationId xmlns:p14="http://schemas.microsoft.com/office/powerpoint/2010/main" val="14345866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0.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9.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8.jpg"/><Relationship Id="rId5" Type="http://schemas.openxmlformats.org/officeDocument/2006/relationships/image" Target="../media/image7.png"/><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40.png"/><Relationship Id="rId5" Type="http://schemas.openxmlformats.org/officeDocument/2006/relationships/image" Target="../media/image831.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03.png"/><Relationship Id="rId4"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2.jpg"/><Relationship Id="rId4" Type="http://schemas.openxmlformats.org/officeDocument/2006/relationships/image" Target="../media/image111.tiff"/></Relationships>
</file>

<file path=ppt/slides/_rels/slide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18.png"/><Relationship Id="rId7" Type="http://schemas.openxmlformats.org/officeDocument/2006/relationships/diagramLayout" Target="../diagrams/layout2.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119.png"/><Relationship Id="rId10" Type="http://schemas.microsoft.com/office/2007/relationships/diagramDrawing" Target="../diagrams/drawing2.xml"/><Relationship Id="rId4" Type="http://schemas.openxmlformats.org/officeDocument/2006/relationships/image" Target="../media/image15.png"/><Relationship Id="rId9" Type="http://schemas.openxmlformats.org/officeDocument/2006/relationships/diagramColors" Target="../diagrams/colors2.xml"/></Relationships>
</file>

<file path=ppt/slides/_rels/slide76.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21.jpg"/></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8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36.jpg"/><Relationship Id="rId3" Type="http://schemas.openxmlformats.org/officeDocument/2006/relationships/notesSlide" Target="../notesSlides/notesSlide78.xml"/><Relationship Id="rId7" Type="http://schemas.openxmlformats.org/officeDocument/2006/relationships/image" Target="../media/image135.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34.jpg"/><Relationship Id="rId5" Type="http://schemas.openxmlformats.org/officeDocument/2006/relationships/image" Target="../media/image133.jpg"/><Relationship Id="rId4" Type="http://schemas.openxmlformats.org/officeDocument/2006/relationships/image" Target="../media/image132.jpg"/><Relationship Id="rId9" Type="http://schemas.openxmlformats.org/officeDocument/2006/relationships/image" Target="../media/image137.jpg"/></Relationships>
</file>

<file path=ppt/slides/_rels/slide8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00.png"/><Relationship Id="rId4" Type="http://schemas.openxmlformats.org/officeDocument/2006/relationships/customXml" Target="../ink/ink1.xml"/></Relationships>
</file>

<file path=ppt/slides/_rels/slide88.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500.png"/><Relationship Id="rId4" Type="http://schemas.openxmlformats.org/officeDocument/2006/relationships/customXml" Target="../ink/ink4.xml"/></Relationships>
</file>

<file path=ppt/slides/_rels/slide89.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8.png"/><Relationship Id="rId7" Type="http://schemas.openxmlformats.org/officeDocument/2006/relationships/image" Target="../media/image600.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500.png"/><Relationship Id="rId4" Type="http://schemas.openxmlformats.org/officeDocument/2006/relationships/customXml" Target="../ink/ink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8.png"/><Relationship Id="rId5" Type="http://schemas.openxmlformats.org/officeDocument/2006/relationships/image" Target="../media/image119.png"/><Relationship Id="rId4" Type="http://schemas.openxmlformats.org/officeDocument/2006/relationships/image" Target="../media/image139.png"/></Relationships>
</file>

<file path=ppt/slides/_rels/slide9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41.jpg"/><Relationship Id="rId4" Type="http://schemas.openxmlformats.org/officeDocument/2006/relationships/image" Target="../media/image140.jpg"/></Relationships>
</file>

<file path=ppt/slides/_rels/slide9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81.png"/><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0A59E-2211-8A4E-828B-BF2EBAAB86A5}"/>
              </a:ext>
            </a:extLst>
          </p:cNvPr>
          <p:cNvSpPr>
            <a:spLocks noGrp="1"/>
          </p:cNvSpPr>
          <p:nvPr>
            <p:ph type="ctrTitle"/>
          </p:nvPr>
        </p:nvSpPr>
        <p:spPr>
          <a:xfrm>
            <a:off x="1524000" y="1293338"/>
            <a:ext cx="9144000" cy="3274592"/>
          </a:xfrm>
        </p:spPr>
        <p:txBody>
          <a:bodyPr anchor="ctr">
            <a:normAutofit/>
          </a:bodyPr>
          <a:lstStyle/>
          <a:p>
            <a:r>
              <a:rPr lang="en-US" sz="5600"/>
              <a:t>A Novel Generalization between Verbal Judgments and Perceptual Discrimination of 3D Space</a:t>
            </a:r>
          </a:p>
        </p:txBody>
      </p:sp>
      <p:sp>
        <p:nvSpPr>
          <p:cNvPr id="3" name="Subtitle 2">
            <a:extLst>
              <a:ext uri="{FF2B5EF4-FFF2-40B4-BE49-F238E27FC236}">
                <a16:creationId xmlns:a16="http://schemas.microsoft.com/office/drawing/2014/main" id="{A0184BAF-6804-BA41-AC54-FF784C0D7859}"/>
              </a:ext>
            </a:extLst>
          </p:cNvPr>
          <p:cNvSpPr>
            <a:spLocks noGrp="1"/>
          </p:cNvSpPr>
          <p:nvPr>
            <p:ph type="subTitle" idx="1"/>
          </p:nvPr>
        </p:nvSpPr>
        <p:spPr>
          <a:xfrm>
            <a:off x="1524000" y="5514052"/>
            <a:ext cx="9144000" cy="651910"/>
          </a:xfrm>
        </p:spPr>
        <p:txBody>
          <a:bodyPr anchor="ctr">
            <a:normAutofit/>
          </a:bodyPr>
          <a:lstStyle/>
          <a:p>
            <a:r>
              <a:rPr lang="en-US" dirty="0"/>
              <a:t>Prachi Mahableshwarkar</a:t>
            </a:r>
            <a:endParaRPr lang="en-US"/>
          </a:p>
        </p:txBody>
      </p:sp>
      <p:cxnSp>
        <p:nvCxnSpPr>
          <p:cNvPr id="36" name="Straight Connector 3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51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972C-050B-4A45-A8A4-43A8F372E4BE}"/>
              </a:ext>
            </a:extLst>
          </p:cNvPr>
          <p:cNvSpPr>
            <a:spLocks noGrp="1"/>
          </p:cNvSpPr>
          <p:nvPr>
            <p:ph type="title"/>
          </p:nvPr>
        </p:nvSpPr>
        <p:spPr>
          <a:xfrm>
            <a:off x="838200" y="129773"/>
            <a:ext cx="10515600" cy="1325563"/>
          </a:xfrm>
        </p:spPr>
        <p:txBody>
          <a:bodyPr/>
          <a:lstStyle/>
          <a:p>
            <a:r>
              <a:rPr lang="en-US" dirty="0"/>
              <a:t>Time course of angular declination </a:t>
            </a:r>
          </a:p>
        </p:txBody>
      </p:sp>
      <p:pic>
        <p:nvPicPr>
          <p:cNvPr id="7" name="Content Placeholder 6" descr="A close up of a map&#10;&#10;Description automatically generated">
            <a:extLst>
              <a:ext uri="{FF2B5EF4-FFF2-40B4-BE49-F238E27FC236}">
                <a16:creationId xmlns:a16="http://schemas.microsoft.com/office/drawing/2014/main" id="{03ADF97A-C607-1C43-B91D-E44E2B10AE15}"/>
              </a:ext>
            </a:extLst>
          </p:cNvPr>
          <p:cNvPicPr>
            <a:picLocks noGrp="1" noChangeAspect="1"/>
          </p:cNvPicPr>
          <p:nvPr>
            <p:ph idx="1"/>
          </p:nvPr>
        </p:nvPicPr>
        <p:blipFill>
          <a:blip r:embed="rId3"/>
          <a:stretch>
            <a:fillRect/>
          </a:stretch>
        </p:blipFill>
        <p:spPr>
          <a:xfrm>
            <a:off x="5907724" y="1455336"/>
            <a:ext cx="5346734" cy="4737322"/>
          </a:xfrm>
        </p:spPr>
      </p:pic>
      <p:sp>
        <p:nvSpPr>
          <p:cNvPr id="8" name="TextBox 7">
            <a:extLst>
              <a:ext uri="{FF2B5EF4-FFF2-40B4-BE49-F238E27FC236}">
                <a16:creationId xmlns:a16="http://schemas.microsoft.com/office/drawing/2014/main" id="{D325640C-3B2B-684B-9D67-48BEF53DA4B4}"/>
              </a:ext>
            </a:extLst>
          </p:cNvPr>
          <p:cNvSpPr txBox="1"/>
          <p:nvPr/>
        </p:nvSpPr>
        <p:spPr>
          <a:xfrm>
            <a:off x="193962" y="3223832"/>
            <a:ext cx="5902038" cy="1200329"/>
          </a:xfrm>
          <a:prstGeom prst="rect">
            <a:avLst/>
          </a:prstGeom>
          <a:noFill/>
        </p:spPr>
        <p:txBody>
          <a:bodyPr wrap="square" rtlCol="0">
            <a:spAutoFit/>
          </a:bodyPr>
          <a:lstStyle/>
          <a:p>
            <a:r>
              <a:rPr lang="en-US" sz="2400" dirty="0"/>
              <a:t>How does sensitivity to distance change with increasing duration when angular declination is noninformative ?</a:t>
            </a:r>
          </a:p>
        </p:txBody>
      </p:sp>
      <p:sp>
        <p:nvSpPr>
          <p:cNvPr id="10" name="TextBox 9">
            <a:extLst>
              <a:ext uri="{FF2B5EF4-FFF2-40B4-BE49-F238E27FC236}">
                <a16:creationId xmlns:a16="http://schemas.microsoft.com/office/drawing/2014/main" id="{A0409F2B-F6CA-BC4F-8C00-C3AC3B4FFDF0}"/>
              </a:ext>
            </a:extLst>
          </p:cNvPr>
          <p:cNvSpPr txBox="1"/>
          <p:nvPr/>
        </p:nvSpPr>
        <p:spPr>
          <a:xfrm>
            <a:off x="6096000" y="6192658"/>
            <a:ext cx="4585852" cy="307777"/>
          </a:xfrm>
          <a:prstGeom prst="rect">
            <a:avLst/>
          </a:prstGeom>
          <a:noFill/>
        </p:spPr>
        <p:txBody>
          <a:bodyPr wrap="square" rtlCol="0">
            <a:spAutoFit/>
          </a:bodyPr>
          <a:lstStyle/>
          <a:p>
            <a:r>
              <a:rPr lang="en-US" sz="1400" dirty="0" err="1"/>
              <a:t>Gajewski</a:t>
            </a:r>
            <a:r>
              <a:rPr lang="en-US" sz="1400" dirty="0"/>
              <a:t>, Philbeck, </a:t>
            </a:r>
            <a:r>
              <a:rPr lang="en-US" sz="1400" dirty="0" err="1"/>
              <a:t>Pothier</a:t>
            </a:r>
            <a:r>
              <a:rPr lang="en-US" sz="1400" dirty="0"/>
              <a:t> &amp; </a:t>
            </a:r>
            <a:r>
              <a:rPr lang="en-US" sz="1400" dirty="0" err="1"/>
              <a:t>Chichka</a:t>
            </a:r>
            <a:r>
              <a:rPr lang="en-US" sz="1400" dirty="0"/>
              <a:t> (2010)</a:t>
            </a:r>
          </a:p>
        </p:txBody>
      </p:sp>
    </p:spTree>
    <p:extLst>
      <p:ext uri="{BB962C8B-B14F-4D97-AF65-F5344CB8AC3E}">
        <p14:creationId xmlns:p14="http://schemas.microsoft.com/office/powerpoint/2010/main" val="282415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D1B6-35E8-5A4F-819C-EEFA7A590B59}"/>
              </a:ext>
            </a:extLst>
          </p:cNvPr>
          <p:cNvSpPr>
            <a:spLocks noGrp="1"/>
          </p:cNvSpPr>
          <p:nvPr>
            <p:ph type="title"/>
          </p:nvPr>
        </p:nvSpPr>
        <p:spPr>
          <a:xfrm>
            <a:off x="321563" y="222475"/>
            <a:ext cx="4332717" cy="3206525"/>
          </a:xfrm>
        </p:spPr>
        <p:txBody>
          <a:bodyPr>
            <a:normAutofit/>
          </a:bodyPr>
          <a:lstStyle/>
          <a:p>
            <a:pPr algn="ctr"/>
            <a:r>
              <a:rPr lang="en-US" dirty="0"/>
              <a:t>How are depth cues integrated to form a percept?</a:t>
            </a:r>
          </a:p>
        </p:txBody>
      </p:sp>
      <p:sp>
        <p:nvSpPr>
          <p:cNvPr id="3" name="Content Placeholder 2">
            <a:extLst>
              <a:ext uri="{FF2B5EF4-FFF2-40B4-BE49-F238E27FC236}">
                <a16:creationId xmlns:a16="http://schemas.microsoft.com/office/drawing/2014/main" id="{167B00F9-41CA-0744-B922-2C85BF785B72}"/>
              </a:ext>
            </a:extLst>
          </p:cNvPr>
          <p:cNvSpPr>
            <a:spLocks noGrp="1"/>
          </p:cNvSpPr>
          <p:nvPr>
            <p:ph idx="1"/>
          </p:nvPr>
        </p:nvSpPr>
        <p:spPr>
          <a:xfrm>
            <a:off x="4890867" y="471487"/>
            <a:ext cx="7096346" cy="3552513"/>
          </a:xfrm>
        </p:spPr>
        <p:txBody>
          <a:bodyPr anchor="ctr">
            <a:normAutofit/>
          </a:bodyPr>
          <a:lstStyle/>
          <a:p>
            <a:pPr marL="514350" indent="-514350">
              <a:lnSpc>
                <a:spcPct val="150000"/>
              </a:lnSpc>
              <a:buAutoNum type="arabicPeriod"/>
            </a:pPr>
            <a:r>
              <a:rPr lang="en-US" sz="2400" dirty="0"/>
              <a:t>How do verbal estimates of egocentric distance in pictures change as viewing duration increases?</a:t>
            </a:r>
          </a:p>
          <a:p>
            <a:pPr marL="514350" indent="-514350">
              <a:lnSpc>
                <a:spcPct val="150000"/>
              </a:lnSpc>
              <a:buAutoNum type="arabicPeriod"/>
            </a:pPr>
            <a:r>
              <a:rPr lang="en-US" sz="2400" dirty="0"/>
              <a:t>How does the utility of relative depth cues change as viewing duration increases?</a:t>
            </a:r>
          </a:p>
        </p:txBody>
      </p:sp>
      <p:sp>
        <p:nvSpPr>
          <p:cNvPr id="4" name="Rounded Rectangle 3">
            <a:extLst>
              <a:ext uri="{FF2B5EF4-FFF2-40B4-BE49-F238E27FC236}">
                <a16:creationId xmlns:a16="http://schemas.microsoft.com/office/drawing/2014/main" id="{2F60637A-8DD4-EF4E-AFCB-41F445F8A584}"/>
              </a:ext>
            </a:extLst>
          </p:cNvPr>
          <p:cNvSpPr/>
          <p:nvPr/>
        </p:nvSpPr>
        <p:spPr>
          <a:xfrm>
            <a:off x="1340396" y="4121475"/>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9" name="Rounded Rectangle 8">
            <a:extLst>
              <a:ext uri="{FF2B5EF4-FFF2-40B4-BE49-F238E27FC236}">
                <a16:creationId xmlns:a16="http://schemas.microsoft.com/office/drawing/2014/main" id="{888EE691-B7C8-084E-8B93-52615155069C}"/>
              </a:ext>
            </a:extLst>
          </p:cNvPr>
          <p:cNvSpPr/>
          <p:nvPr/>
        </p:nvSpPr>
        <p:spPr>
          <a:xfrm>
            <a:off x="1340397" y="5101100"/>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11" name="Rounded Rectangle 10">
            <a:extLst>
              <a:ext uri="{FF2B5EF4-FFF2-40B4-BE49-F238E27FC236}">
                <a16:creationId xmlns:a16="http://schemas.microsoft.com/office/drawing/2014/main" id="{DFDFEC05-5559-E544-B9EA-0478544AEC2E}"/>
              </a:ext>
            </a:extLst>
          </p:cNvPr>
          <p:cNvSpPr/>
          <p:nvPr/>
        </p:nvSpPr>
        <p:spPr>
          <a:xfrm>
            <a:off x="768996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20" name="Rounded Rectangle 19">
            <a:extLst>
              <a:ext uri="{FF2B5EF4-FFF2-40B4-BE49-F238E27FC236}">
                <a16:creationId xmlns:a16="http://schemas.microsoft.com/office/drawing/2014/main" id="{4CCBD255-7281-F046-BAF1-1B00D14C5ADE}"/>
              </a:ext>
            </a:extLst>
          </p:cNvPr>
          <p:cNvSpPr/>
          <p:nvPr/>
        </p:nvSpPr>
        <p:spPr>
          <a:xfrm>
            <a:off x="4700013" y="4700447"/>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21" name="Straight Arrow Connector 20">
            <a:extLst>
              <a:ext uri="{FF2B5EF4-FFF2-40B4-BE49-F238E27FC236}">
                <a16:creationId xmlns:a16="http://schemas.microsoft.com/office/drawing/2014/main" id="{F006F115-8391-1248-93C6-014B4E7A7428}"/>
              </a:ext>
            </a:extLst>
          </p:cNvPr>
          <p:cNvCxnSpPr>
            <a:cxnSpLocks/>
          </p:cNvCxnSpPr>
          <p:nvPr/>
        </p:nvCxnSpPr>
        <p:spPr>
          <a:xfrm>
            <a:off x="6733283" y="503295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ight Bracket 13">
            <a:extLst>
              <a:ext uri="{FF2B5EF4-FFF2-40B4-BE49-F238E27FC236}">
                <a16:creationId xmlns:a16="http://schemas.microsoft.com/office/drawing/2014/main" id="{F7F123B4-6D15-D44B-B588-3A9869186047}"/>
              </a:ext>
            </a:extLst>
          </p:cNvPr>
          <p:cNvSpPr/>
          <p:nvPr/>
        </p:nvSpPr>
        <p:spPr>
          <a:xfrm>
            <a:off x="3252054" y="4409922"/>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15016B09-6AE0-E84B-9103-E5F2D957B5AF}"/>
              </a:ext>
            </a:extLst>
          </p:cNvPr>
          <p:cNvCxnSpPr>
            <a:cxnSpLocks/>
          </p:cNvCxnSpPr>
          <p:nvPr/>
        </p:nvCxnSpPr>
        <p:spPr>
          <a:xfrm>
            <a:off x="3770999" y="504012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601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Stimuli: SUN-RGBD Database </a:t>
            </a:r>
          </a:p>
        </p:txBody>
      </p:sp>
      <p:pic>
        <p:nvPicPr>
          <p:cNvPr id="20" name="Picture 19" descr="Chart, pie chart&#10;&#10;Description automatically generated">
            <a:extLst>
              <a:ext uri="{FF2B5EF4-FFF2-40B4-BE49-F238E27FC236}">
                <a16:creationId xmlns:a16="http://schemas.microsoft.com/office/drawing/2014/main" id="{25530E60-81BC-4047-9565-366BBEBA00E3}"/>
              </a:ext>
            </a:extLst>
          </p:cNvPr>
          <p:cNvPicPr>
            <a:picLocks noChangeAspect="1"/>
          </p:cNvPicPr>
          <p:nvPr/>
        </p:nvPicPr>
        <p:blipFill>
          <a:blip r:embed="rId3"/>
          <a:stretch>
            <a:fillRect/>
          </a:stretch>
        </p:blipFill>
        <p:spPr>
          <a:xfrm>
            <a:off x="466117" y="1519181"/>
            <a:ext cx="6493896" cy="4823656"/>
          </a:xfrm>
          <a:prstGeom prst="rect">
            <a:avLst/>
          </a:prstGeom>
        </p:spPr>
      </p:pic>
      <p:pic>
        <p:nvPicPr>
          <p:cNvPr id="34" name="Picture 33" descr="A collage of a room&#10;&#10;Description automatically generated with low confidence">
            <a:extLst>
              <a:ext uri="{FF2B5EF4-FFF2-40B4-BE49-F238E27FC236}">
                <a16:creationId xmlns:a16="http://schemas.microsoft.com/office/drawing/2014/main" id="{75A91F93-D04A-614D-99BB-F9C6D1DD4F1B}"/>
              </a:ext>
            </a:extLst>
          </p:cNvPr>
          <p:cNvPicPr>
            <a:picLocks noChangeAspect="1"/>
          </p:cNvPicPr>
          <p:nvPr/>
        </p:nvPicPr>
        <p:blipFill>
          <a:blip r:embed="rId4"/>
          <a:stretch>
            <a:fillRect/>
          </a:stretch>
        </p:blipFill>
        <p:spPr>
          <a:xfrm>
            <a:off x="8062214" y="1227362"/>
            <a:ext cx="2579300" cy="5347843"/>
          </a:xfrm>
          <a:prstGeom prst="rect">
            <a:avLst/>
          </a:prstGeom>
        </p:spPr>
      </p:pic>
      <p:pic>
        <p:nvPicPr>
          <p:cNvPr id="35" name="Picture 34">
            <a:extLst>
              <a:ext uri="{FF2B5EF4-FFF2-40B4-BE49-F238E27FC236}">
                <a16:creationId xmlns:a16="http://schemas.microsoft.com/office/drawing/2014/main" id="{89D1772D-9DEC-3347-82B7-9FA54EAFEDA0}"/>
              </a:ext>
            </a:extLst>
          </p:cNvPr>
          <p:cNvPicPr>
            <a:picLocks noChangeAspect="1"/>
          </p:cNvPicPr>
          <p:nvPr/>
        </p:nvPicPr>
        <p:blipFill>
          <a:blip r:embed="rId5"/>
          <a:stretch>
            <a:fillRect/>
          </a:stretch>
        </p:blipFill>
        <p:spPr>
          <a:xfrm>
            <a:off x="7638657" y="1982829"/>
            <a:ext cx="423557" cy="4651828"/>
          </a:xfrm>
          <a:prstGeom prst="rect">
            <a:avLst/>
          </a:prstGeom>
        </p:spPr>
      </p:pic>
    </p:spTree>
    <p:extLst>
      <p:ext uri="{BB962C8B-B14F-4D97-AF65-F5344CB8AC3E}">
        <p14:creationId xmlns:p14="http://schemas.microsoft.com/office/powerpoint/2010/main" val="237730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F1CA0-3D7A-234B-9318-B170A3D23B6B}"/>
              </a:ext>
            </a:extLst>
          </p:cNvPr>
          <p:cNvSpPr>
            <a:spLocks noGrp="1"/>
          </p:cNvSpPr>
          <p:nvPr>
            <p:ph type="title"/>
          </p:nvPr>
        </p:nvSpPr>
        <p:spPr>
          <a:xfrm>
            <a:off x="189922" y="193618"/>
            <a:ext cx="10451592" cy="1325563"/>
          </a:xfrm>
        </p:spPr>
        <p:txBody>
          <a:bodyPr anchor="ctr">
            <a:normAutofit/>
          </a:bodyPr>
          <a:lstStyle/>
          <a:p>
            <a:r>
              <a:rPr lang="en-US" dirty="0"/>
              <a:t>Stimulus Selection</a:t>
            </a:r>
          </a:p>
        </p:txBody>
      </p:sp>
      <p:sp>
        <p:nvSpPr>
          <p:cNvPr id="8" name="TextBox 7">
            <a:extLst>
              <a:ext uri="{FF2B5EF4-FFF2-40B4-BE49-F238E27FC236}">
                <a16:creationId xmlns:a16="http://schemas.microsoft.com/office/drawing/2014/main" id="{88E82886-8C74-2449-87FC-D1E0E67CE022}"/>
              </a:ext>
            </a:extLst>
          </p:cNvPr>
          <p:cNvSpPr txBox="1"/>
          <p:nvPr/>
        </p:nvSpPr>
        <p:spPr>
          <a:xfrm>
            <a:off x="4857703" y="4950819"/>
            <a:ext cx="2340264" cy="923330"/>
          </a:xfrm>
          <a:prstGeom prst="rect">
            <a:avLst/>
          </a:prstGeom>
          <a:noFill/>
        </p:spPr>
        <p:txBody>
          <a:bodyPr wrap="square" rtlCol="0">
            <a:spAutoFit/>
          </a:bodyPr>
          <a:lstStyle/>
          <a:p>
            <a:r>
              <a:rPr lang="en-US" dirty="0"/>
              <a:t>Kinectv2 Depth Map</a:t>
            </a:r>
          </a:p>
          <a:p>
            <a:pPr marL="285750" indent="-285750">
              <a:buFont typeface="Arial" panose="020B0604020202020204" pitchFamily="34" charset="0"/>
              <a:buChar char="•"/>
            </a:pPr>
            <a:r>
              <a:rPr lang="en-US" dirty="0"/>
              <a:t>530 x 730 matrix</a:t>
            </a:r>
          </a:p>
          <a:p>
            <a:endParaRPr lang="en-US" dirty="0"/>
          </a:p>
        </p:txBody>
      </p:sp>
      <p:pic>
        <p:nvPicPr>
          <p:cNvPr id="13" name="Picture 12" descr="A picture containing wall, indoor, dark&#10;&#10;Description automatically generated">
            <a:extLst>
              <a:ext uri="{FF2B5EF4-FFF2-40B4-BE49-F238E27FC236}">
                <a16:creationId xmlns:a16="http://schemas.microsoft.com/office/drawing/2014/main" id="{35C0D150-17B6-ED49-9592-F3AB7CB99A6C}"/>
              </a:ext>
            </a:extLst>
          </p:cNvPr>
          <p:cNvPicPr>
            <a:picLocks noChangeAspect="1"/>
          </p:cNvPicPr>
          <p:nvPr/>
        </p:nvPicPr>
        <p:blipFill>
          <a:blip r:embed="rId3"/>
          <a:stretch>
            <a:fillRect/>
          </a:stretch>
        </p:blipFill>
        <p:spPr>
          <a:xfrm>
            <a:off x="4139048" y="2180441"/>
            <a:ext cx="3777575" cy="2742623"/>
          </a:xfrm>
          <a:prstGeom prst="rect">
            <a:avLst/>
          </a:prstGeom>
        </p:spPr>
      </p:pic>
      <p:pic>
        <p:nvPicPr>
          <p:cNvPr id="15" name="Picture 14" descr="A group of chairs around a table&#10;&#10;Description automatically generated with low confidence">
            <a:extLst>
              <a:ext uri="{FF2B5EF4-FFF2-40B4-BE49-F238E27FC236}">
                <a16:creationId xmlns:a16="http://schemas.microsoft.com/office/drawing/2014/main" id="{C42DAD26-3950-EC48-9659-F7951324F78C}"/>
              </a:ext>
            </a:extLst>
          </p:cNvPr>
          <p:cNvPicPr>
            <a:picLocks noChangeAspect="1"/>
          </p:cNvPicPr>
          <p:nvPr/>
        </p:nvPicPr>
        <p:blipFill>
          <a:blip r:embed="rId4"/>
          <a:stretch>
            <a:fillRect/>
          </a:stretch>
        </p:blipFill>
        <p:spPr>
          <a:xfrm>
            <a:off x="131522" y="1371176"/>
            <a:ext cx="3777575" cy="2742623"/>
          </a:xfrm>
          <a:prstGeom prst="rect">
            <a:avLst/>
          </a:prstGeom>
        </p:spPr>
      </p:pic>
      <p:pic>
        <p:nvPicPr>
          <p:cNvPr id="16" name="Picture 15" descr="A group of chairs around a table&#10;&#10;Description automatically generated with low confidence">
            <a:extLst>
              <a:ext uri="{FF2B5EF4-FFF2-40B4-BE49-F238E27FC236}">
                <a16:creationId xmlns:a16="http://schemas.microsoft.com/office/drawing/2014/main" id="{5BB39764-05CB-3B40-A711-9AEA7013FA06}"/>
              </a:ext>
            </a:extLst>
          </p:cNvPr>
          <p:cNvPicPr>
            <a:picLocks noChangeAspect="1"/>
          </p:cNvPicPr>
          <p:nvPr/>
        </p:nvPicPr>
        <p:blipFill>
          <a:blip r:embed="rId5"/>
          <a:stretch>
            <a:fillRect/>
          </a:stretch>
        </p:blipFill>
        <p:spPr>
          <a:xfrm>
            <a:off x="8091493" y="3731222"/>
            <a:ext cx="3968985" cy="2881591"/>
          </a:xfrm>
          <a:prstGeom prst="rect">
            <a:avLst/>
          </a:prstGeom>
        </p:spPr>
      </p:pic>
      <p:sp>
        <p:nvSpPr>
          <p:cNvPr id="17" name="TextBox 16">
            <a:extLst>
              <a:ext uri="{FF2B5EF4-FFF2-40B4-BE49-F238E27FC236}">
                <a16:creationId xmlns:a16="http://schemas.microsoft.com/office/drawing/2014/main" id="{43F2FE2F-B558-5A40-98A9-F6C2BD76B50B}"/>
              </a:ext>
            </a:extLst>
          </p:cNvPr>
          <p:cNvSpPr txBox="1"/>
          <p:nvPr/>
        </p:nvSpPr>
        <p:spPr>
          <a:xfrm>
            <a:off x="131522" y="4184400"/>
            <a:ext cx="3510108" cy="1200329"/>
          </a:xfrm>
          <a:prstGeom prst="rect">
            <a:avLst/>
          </a:prstGeom>
          <a:noFill/>
        </p:spPr>
        <p:txBody>
          <a:bodyPr wrap="square" rtlCol="0">
            <a:spAutoFit/>
          </a:bodyPr>
          <a:lstStyle/>
          <a:p>
            <a:r>
              <a:rPr lang="en-US" dirty="0"/>
              <a:t>Image Selection Criterion</a:t>
            </a:r>
          </a:p>
          <a:p>
            <a:pPr marL="285750" indent="-285750">
              <a:buFont typeface="Arial" panose="020B0604020202020204" pitchFamily="34" charset="0"/>
              <a:buChar char="•"/>
            </a:pPr>
            <a:r>
              <a:rPr lang="en-US" dirty="0"/>
              <a:t>Semantic clarity </a:t>
            </a:r>
          </a:p>
          <a:p>
            <a:pPr marL="285750" indent="-285750">
              <a:buFont typeface="Arial" panose="020B0604020202020204" pitchFamily="34" charset="0"/>
              <a:buChar char="•"/>
            </a:pPr>
            <a:r>
              <a:rPr lang="en-US" dirty="0"/>
              <a:t>Camera rotation </a:t>
            </a:r>
          </a:p>
          <a:p>
            <a:pPr marL="285750" indent="-285750">
              <a:buFont typeface="Arial" panose="020B0604020202020204" pitchFamily="34" charset="0"/>
              <a:buChar char="•"/>
            </a:pPr>
            <a:r>
              <a:rPr lang="en-US" dirty="0"/>
              <a:t>Decent object segmentation </a:t>
            </a:r>
          </a:p>
        </p:txBody>
      </p:sp>
      <p:sp>
        <p:nvSpPr>
          <p:cNvPr id="26" name="TextBox 25">
            <a:extLst>
              <a:ext uri="{FF2B5EF4-FFF2-40B4-BE49-F238E27FC236}">
                <a16:creationId xmlns:a16="http://schemas.microsoft.com/office/drawing/2014/main" id="{C73A2FD2-A07F-154D-BBBA-254633D1A1DC}"/>
              </a:ext>
            </a:extLst>
          </p:cNvPr>
          <p:cNvSpPr txBox="1"/>
          <p:nvPr/>
        </p:nvSpPr>
        <p:spPr>
          <a:xfrm>
            <a:off x="8414041" y="2105736"/>
            <a:ext cx="3510108" cy="1477328"/>
          </a:xfrm>
          <a:prstGeom prst="rect">
            <a:avLst/>
          </a:prstGeom>
          <a:noFill/>
        </p:spPr>
        <p:txBody>
          <a:bodyPr wrap="square" rtlCol="0">
            <a:spAutoFit/>
          </a:bodyPr>
          <a:lstStyle/>
          <a:p>
            <a:r>
              <a:rPr lang="en-US" dirty="0"/>
              <a:t>Target Placement </a:t>
            </a:r>
          </a:p>
          <a:p>
            <a:pPr marL="285750" indent="-285750">
              <a:buFont typeface="Arial" panose="020B0604020202020204" pitchFamily="34" charset="0"/>
              <a:buChar char="•"/>
            </a:pPr>
            <a:r>
              <a:rPr lang="en-US" dirty="0"/>
              <a:t>Midline of image </a:t>
            </a:r>
          </a:p>
          <a:p>
            <a:pPr marL="285750" indent="-285750">
              <a:buFont typeface="Arial" panose="020B0604020202020204" pitchFamily="34" charset="0"/>
              <a:buChar char="•"/>
            </a:pPr>
            <a:r>
              <a:rPr lang="en-US" dirty="0"/>
              <a:t>Unambiguous placement </a:t>
            </a:r>
          </a:p>
          <a:p>
            <a:pPr marL="285750" indent="-285750">
              <a:buFont typeface="Arial" panose="020B0604020202020204" pitchFamily="34" charset="0"/>
              <a:buChar char="•"/>
            </a:pPr>
            <a:r>
              <a:rPr lang="en-US" dirty="0"/>
              <a:t>Accurate depth tagging </a:t>
            </a:r>
          </a:p>
          <a:p>
            <a:pPr marL="285750" indent="-285750">
              <a:buFont typeface="Arial" panose="020B0604020202020204" pitchFamily="34" charset="0"/>
              <a:buChar char="•"/>
            </a:pPr>
            <a:r>
              <a:rPr lang="en-US" dirty="0"/>
              <a:t>Depth between 1m-5m</a:t>
            </a:r>
          </a:p>
        </p:txBody>
      </p:sp>
      <p:cxnSp>
        <p:nvCxnSpPr>
          <p:cNvPr id="4" name="Straight Arrow Connector 3">
            <a:extLst>
              <a:ext uri="{FF2B5EF4-FFF2-40B4-BE49-F238E27FC236}">
                <a16:creationId xmlns:a16="http://schemas.microsoft.com/office/drawing/2014/main" id="{B1CEC9DF-1E7E-514F-AF55-571D7802E015}"/>
              </a:ext>
            </a:extLst>
          </p:cNvPr>
          <p:cNvCxnSpPr/>
          <p:nvPr/>
        </p:nvCxnSpPr>
        <p:spPr>
          <a:xfrm>
            <a:off x="667657" y="5544457"/>
            <a:ext cx="7248966" cy="117565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CAC542F-F7DF-9340-B377-ABF701935736}"/>
              </a:ext>
            </a:extLst>
          </p:cNvPr>
          <p:cNvPicPr>
            <a:picLocks noChangeAspect="1"/>
          </p:cNvPicPr>
          <p:nvPr/>
        </p:nvPicPr>
        <p:blipFill>
          <a:blip r:embed="rId6"/>
          <a:stretch>
            <a:fillRect/>
          </a:stretch>
        </p:blipFill>
        <p:spPr>
          <a:xfrm>
            <a:off x="2712608" y="4273527"/>
            <a:ext cx="818404" cy="758983"/>
          </a:xfrm>
          <a:prstGeom prst="rect">
            <a:avLst/>
          </a:prstGeom>
        </p:spPr>
      </p:pic>
    </p:spTree>
    <p:extLst>
      <p:ext uri="{BB962C8B-B14F-4D97-AF65-F5344CB8AC3E}">
        <p14:creationId xmlns:p14="http://schemas.microsoft.com/office/powerpoint/2010/main" val="370487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032D-6CD0-DB4D-8D64-45DFA7373AE1}"/>
              </a:ext>
            </a:extLst>
          </p:cNvPr>
          <p:cNvSpPr>
            <a:spLocks noGrp="1"/>
          </p:cNvSpPr>
          <p:nvPr>
            <p:ph type="title"/>
          </p:nvPr>
        </p:nvSpPr>
        <p:spPr/>
        <p:txBody>
          <a:bodyPr/>
          <a:lstStyle/>
          <a:p>
            <a:r>
              <a:rPr lang="en-US" dirty="0"/>
              <a:t>Focal Length</a:t>
            </a:r>
          </a:p>
        </p:txBody>
      </p:sp>
      <p:sp>
        <p:nvSpPr>
          <p:cNvPr id="3" name="Content Placeholder 2">
            <a:extLst>
              <a:ext uri="{FF2B5EF4-FFF2-40B4-BE49-F238E27FC236}">
                <a16:creationId xmlns:a16="http://schemas.microsoft.com/office/drawing/2014/main" id="{9DBADCD4-569E-8645-BB24-8821DEE9B3FC}"/>
              </a:ext>
            </a:extLst>
          </p:cNvPr>
          <p:cNvSpPr>
            <a:spLocks noGrp="1"/>
          </p:cNvSpPr>
          <p:nvPr>
            <p:ph idx="1"/>
          </p:nvPr>
        </p:nvSpPr>
        <p:spPr>
          <a:xfrm>
            <a:off x="838200" y="1690688"/>
            <a:ext cx="4900448" cy="4508937"/>
          </a:xfrm>
        </p:spPr>
        <p:txBody>
          <a:bodyPr>
            <a:normAutofit fontScale="92500"/>
          </a:bodyPr>
          <a:lstStyle/>
          <a:p>
            <a:pPr fontAlgn="base">
              <a:lnSpc>
                <a:spcPct val="150000"/>
              </a:lnSpc>
            </a:pPr>
            <a:r>
              <a:rPr lang="en-US" dirty="0"/>
              <a:t>Focal length determines how much of a scene is captured in an image. </a:t>
            </a:r>
          </a:p>
          <a:p>
            <a:pPr fontAlgn="base">
              <a:lnSpc>
                <a:spcPct val="150000"/>
              </a:lnSpc>
            </a:pPr>
            <a:r>
              <a:rPr lang="en-US" dirty="0"/>
              <a:t>Shorter focal length = wider field of view</a:t>
            </a:r>
          </a:p>
          <a:p>
            <a:pPr fontAlgn="base">
              <a:lnSpc>
                <a:spcPct val="150000"/>
              </a:lnSpc>
            </a:pPr>
            <a:r>
              <a:rPr lang="en-US" dirty="0"/>
              <a:t>Long focal lengths = smaller field of view.</a:t>
            </a:r>
          </a:p>
          <a:p>
            <a:endParaRPr lang="en-US" dirty="0"/>
          </a:p>
        </p:txBody>
      </p:sp>
      <p:pic>
        <p:nvPicPr>
          <p:cNvPr id="9" name="Picture 8">
            <a:extLst>
              <a:ext uri="{FF2B5EF4-FFF2-40B4-BE49-F238E27FC236}">
                <a16:creationId xmlns:a16="http://schemas.microsoft.com/office/drawing/2014/main" id="{F683E021-1A96-2649-B5F9-FFD9CDEC84EE}"/>
              </a:ext>
            </a:extLst>
          </p:cNvPr>
          <p:cNvPicPr>
            <a:picLocks noChangeAspect="1"/>
          </p:cNvPicPr>
          <p:nvPr/>
        </p:nvPicPr>
        <p:blipFill rotWithShape="1">
          <a:blip r:embed="rId3"/>
          <a:srcRect r="33324"/>
          <a:stretch/>
        </p:blipFill>
        <p:spPr>
          <a:xfrm>
            <a:off x="5862146" y="462234"/>
            <a:ext cx="6087678" cy="6030641"/>
          </a:xfrm>
          <a:prstGeom prst="rect">
            <a:avLst/>
          </a:prstGeom>
        </p:spPr>
      </p:pic>
    </p:spTree>
    <p:extLst>
      <p:ext uri="{BB962C8B-B14F-4D97-AF65-F5344CB8AC3E}">
        <p14:creationId xmlns:p14="http://schemas.microsoft.com/office/powerpoint/2010/main" val="174717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Question: How do verbal estimates of egocentric distance 	       change over time?</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7847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0515600" cy="1104907"/>
          </a:xfrm>
        </p:spPr>
        <p:txBody>
          <a:bodyPr/>
          <a:lstStyle/>
          <a:p>
            <a:r>
              <a:rPr lang="en-US" dirty="0"/>
              <a:t>Verbal Judgement Task Design</a:t>
            </a:r>
          </a:p>
        </p:txBody>
      </p:sp>
      <p:sp>
        <p:nvSpPr>
          <p:cNvPr id="5" name="Content Placeholder 2">
            <a:extLst>
              <a:ext uri="{FF2B5EF4-FFF2-40B4-BE49-F238E27FC236}">
                <a16:creationId xmlns:a16="http://schemas.microsoft.com/office/drawing/2014/main" id="{B31CB64F-E280-4E4D-B58D-A9EA6ADD4313}"/>
              </a:ext>
            </a:extLst>
          </p:cNvPr>
          <p:cNvSpPr txBox="1">
            <a:spLocks/>
          </p:cNvSpPr>
          <p:nvPr/>
        </p:nvSpPr>
        <p:spPr>
          <a:xfrm>
            <a:off x="7500939" y="1104907"/>
            <a:ext cx="4691062" cy="56244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192, Mechanical Turk </a:t>
            </a:r>
          </a:p>
          <a:p>
            <a:pPr>
              <a:lnSpc>
                <a:spcPct val="170000"/>
              </a:lnSpc>
            </a:pPr>
            <a:r>
              <a:rPr lang="en-US" dirty="0"/>
              <a:t>Unique trial sequences </a:t>
            </a:r>
          </a:p>
          <a:p>
            <a:pPr lvl="1">
              <a:lnSpc>
                <a:spcPct val="170000"/>
              </a:lnSpc>
            </a:pPr>
            <a:r>
              <a:rPr lang="en-US" dirty="0"/>
              <a:t>192 sequences </a:t>
            </a:r>
          </a:p>
          <a:p>
            <a:pPr>
              <a:lnSpc>
                <a:spcPct val="170000"/>
              </a:lnSpc>
            </a:pPr>
            <a:r>
              <a:rPr lang="en-US" dirty="0"/>
              <a:t>No image repetition within participants </a:t>
            </a:r>
          </a:p>
          <a:p>
            <a:pPr lvl="1">
              <a:lnSpc>
                <a:spcPct val="170000"/>
              </a:lnSpc>
            </a:pPr>
            <a:r>
              <a:rPr lang="en-US" dirty="0"/>
              <a:t>192 images</a:t>
            </a:r>
          </a:p>
          <a:p>
            <a:pPr>
              <a:lnSpc>
                <a:spcPct val="170000"/>
              </a:lnSpc>
            </a:pPr>
            <a:r>
              <a:rPr lang="en-US" dirty="0"/>
              <a:t>Duration manipulation</a:t>
            </a:r>
          </a:p>
          <a:p>
            <a:pPr lvl="1">
              <a:lnSpc>
                <a:spcPct val="170000"/>
              </a:lnSpc>
            </a:pPr>
            <a:r>
              <a:rPr lang="en-US" dirty="0"/>
              <a:t>250 ms, 500 ms, 750 ms, 1000 ms</a:t>
            </a:r>
          </a:p>
          <a:p>
            <a:pPr>
              <a:lnSpc>
                <a:spcPct val="170000"/>
              </a:lnSpc>
            </a:pPr>
            <a:r>
              <a:rPr lang="en-US" dirty="0"/>
              <a:t>Range of depth counterbalanced</a:t>
            </a:r>
          </a:p>
          <a:p>
            <a:pPr lvl="1">
              <a:lnSpc>
                <a:spcPct val="170000"/>
              </a:lnSpc>
            </a:pPr>
            <a:r>
              <a:rPr lang="en-US" dirty="0"/>
              <a:t>1m – 5m</a:t>
            </a:r>
          </a:p>
          <a:p>
            <a:pPr lvl="1">
              <a:lnSpc>
                <a:spcPct val="170000"/>
              </a:lnSpc>
            </a:pPr>
            <a:endParaRPr lang="en-US" dirty="0"/>
          </a:p>
          <a:p>
            <a:endParaRPr lang="en-US" dirty="0"/>
          </a:p>
        </p:txBody>
      </p:sp>
      <p:pic>
        <p:nvPicPr>
          <p:cNvPr id="7" name="TV_VerbalJudgement_demo" descr="TV_VerbalJudgement_demo">
            <a:hlinkClick r:id="" action="ppaction://media"/>
            <a:extLst>
              <a:ext uri="{FF2B5EF4-FFF2-40B4-BE49-F238E27FC236}">
                <a16:creationId xmlns:a16="http://schemas.microsoft.com/office/drawing/2014/main" id="{3330AF9F-C451-054E-8467-B192B5BC798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7591" y="1069749"/>
            <a:ext cx="6832457" cy="5694813"/>
          </a:xfrm>
          <a:prstGeom prst="rect">
            <a:avLst/>
          </a:prstGeom>
          <a:ln>
            <a:solidFill>
              <a:schemeClr val="tx1"/>
            </a:solidFill>
          </a:ln>
        </p:spPr>
      </p:pic>
    </p:spTree>
    <p:extLst>
      <p:ext uri="{BB962C8B-B14F-4D97-AF65-F5344CB8AC3E}">
        <p14:creationId xmlns:p14="http://schemas.microsoft.com/office/powerpoint/2010/main" val="92093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6DE3-577B-6F49-9788-570B8E9465B1}"/>
              </a:ext>
            </a:extLst>
          </p:cNvPr>
          <p:cNvSpPr>
            <a:spLocks noGrp="1"/>
          </p:cNvSpPr>
          <p:nvPr>
            <p:ph type="title"/>
          </p:nvPr>
        </p:nvSpPr>
        <p:spPr>
          <a:xfrm>
            <a:off x="229558" y="-9232"/>
            <a:ext cx="10515600" cy="1325563"/>
          </a:xfrm>
        </p:spPr>
        <p:txBody>
          <a:bodyPr/>
          <a:lstStyle/>
          <a:p>
            <a:r>
              <a:rPr lang="en-US" dirty="0"/>
              <a:t>Linear Model of Individual Stimuli </a:t>
            </a:r>
          </a:p>
        </p:txBody>
      </p:sp>
      <p:pic>
        <p:nvPicPr>
          <p:cNvPr id="8" name="Picture 16">
            <a:extLst>
              <a:ext uri="{FF2B5EF4-FFF2-40B4-BE49-F238E27FC236}">
                <a16:creationId xmlns:a16="http://schemas.microsoft.com/office/drawing/2014/main" id="{40EA2210-F321-9041-B0CB-AC07158D91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36" y="968176"/>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527F2092-8463-8242-A1A4-F3C53CDE5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38" y="968180"/>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ECF1637C-CC93-1C4A-9EA0-8D41185A59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39" y="968182"/>
            <a:ext cx="5657503" cy="58066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0ACDFA5-5DEF-EC45-B5E0-EAC75E6A83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558" y="968183"/>
            <a:ext cx="5760784" cy="580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26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034"/>
                                        </p:tgtEl>
                                      </p:cBhvr>
                                      <p:by x="35000" y="35000"/>
                                    </p:animScale>
                                  </p:childTnLst>
                                </p:cTn>
                              </p:par>
                              <p:par>
                                <p:cTn id="7" presetID="0" presetClass="path" presetSubtype="0" accel="50000" decel="50000" fill="hold" nodeType="withEffect">
                                  <p:stCondLst>
                                    <p:cond delay="0"/>
                                  </p:stCondLst>
                                  <p:childTnLst>
                                    <p:animMotion origin="layout" path="M 0.01419 0.0132 L 0.53581 -0.35046 " pathEditMode="relative" ptsTypes="AA">
                                      <p:cBhvr>
                                        <p:cTn id="8" dur="2000" fill="hold"/>
                                        <p:tgtEl>
                                          <p:spTgt spid="1034"/>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nodeType="clickEffect">
                                  <p:stCondLst>
                                    <p:cond delay="0"/>
                                  </p:stCondLst>
                                  <p:childTnLst>
                                    <p:animScale>
                                      <p:cBhvr>
                                        <p:cTn id="16" dur="1000" fill="hold"/>
                                        <p:tgtEl>
                                          <p:spTgt spid="5"/>
                                        </p:tgtEl>
                                      </p:cBhvr>
                                      <p:by x="35000" y="35000"/>
                                    </p:animScale>
                                  </p:childTnLst>
                                </p:cTn>
                              </p:par>
                              <p:par>
                                <p:cTn id="17" presetID="0" presetClass="path" presetSubtype="0" accel="50000" decel="50000" fill="hold" nodeType="withEffect">
                                  <p:stCondLst>
                                    <p:cond delay="0"/>
                                  </p:stCondLst>
                                  <p:childTnLst>
                                    <p:animMotion origin="layout" path="M 0.00782 0.0213 L 0.53503 -0.03935 " pathEditMode="relative" rAng="0" ptsTypes="AA">
                                      <p:cBhvr>
                                        <p:cTn id="18" dur="2000" fill="hold"/>
                                        <p:tgtEl>
                                          <p:spTgt spid="5"/>
                                        </p:tgtEl>
                                        <p:attrNameLst>
                                          <p:attrName>ppt_x</p:attrName>
                                          <p:attrName>ppt_y</p:attrName>
                                        </p:attrNameLst>
                                      </p:cBhvr>
                                      <p:rCtr x="26354" y="-3032"/>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7"/>
                                        </p:tgtEl>
                                      </p:cBhvr>
                                      <p:by x="35000" y="35000"/>
                                    </p:animScale>
                                  </p:childTnLst>
                                </p:cTn>
                              </p:par>
                              <p:par>
                                <p:cTn id="27" presetID="0" presetClass="path" presetSubtype="0" accel="50000" decel="50000" fill="hold" nodeType="withEffect">
                                  <p:stCondLst>
                                    <p:cond delay="0"/>
                                  </p:stCondLst>
                                  <p:childTnLst>
                                    <p:animMotion origin="layout" path="M 0.01003 0.0294 L 0.53503 0.27593 " pathEditMode="relative" rAng="0" ptsTypes="AA">
                                      <p:cBhvr>
                                        <p:cTn id="28" dur="2000" fill="hold"/>
                                        <p:tgtEl>
                                          <p:spTgt spid="7"/>
                                        </p:tgtEl>
                                        <p:attrNameLst>
                                          <p:attrName>ppt_x</p:attrName>
                                          <p:attrName>ppt_y</p:attrName>
                                        </p:attrNameLst>
                                      </p:cBhvr>
                                      <p:rCtr x="26250" y="12315"/>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7ADCAD-B82F-0744-B6A4-430E74A0399A}"/>
              </a:ext>
            </a:extLst>
          </p:cNvPr>
          <p:cNvSpPr>
            <a:spLocks noGrp="1"/>
          </p:cNvSpPr>
          <p:nvPr>
            <p:ph type="title"/>
          </p:nvPr>
        </p:nvSpPr>
        <p:spPr>
          <a:xfrm>
            <a:off x="345136" y="5122"/>
            <a:ext cx="10515600" cy="1505883"/>
          </a:xfrm>
        </p:spPr>
        <p:txBody>
          <a:bodyPr vert="horz" lIns="91440" tIns="45720" rIns="91440" bIns="45720" rtlCol="0" anchor="ctr">
            <a:normAutofit fontScale="90000"/>
          </a:bodyPr>
          <a:lstStyle/>
          <a:p>
            <a:r>
              <a:rPr lang="en-US" sz="5200" dirty="0"/>
              <a:t>Effect of Viewing Duration on Sensitivity </a:t>
            </a:r>
            <a:endParaRPr lang="en-US" sz="5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88B16AC-A520-2C4A-882B-6DE8DCE9BD77}"/>
              </a:ext>
            </a:extLst>
          </p:cNvPr>
          <p:cNvSpPr txBox="1"/>
          <p:nvPr/>
        </p:nvSpPr>
        <p:spPr>
          <a:xfrm>
            <a:off x="217574" y="4482450"/>
            <a:ext cx="4315844" cy="2308324"/>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 ------------------------</a:t>
            </a:r>
          </a:p>
          <a:p>
            <a:r>
              <a:rPr lang="en-US" sz="1600" dirty="0"/>
              <a:t>duration 13.5874 3.0000 570.0000 0.0000</a:t>
            </a:r>
          </a:p>
          <a:p>
            <a:r>
              <a:rPr lang="en-US" sz="1600" dirty="0"/>
              <a:t>=======================================</a:t>
            </a:r>
          </a:p>
          <a:p>
            <a:br>
              <a:rPr lang="en-US" sz="1600" dirty="0"/>
            </a:br>
            <a:br>
              <a:rPr lang="en-US" sz="1600" dirty="0"/>
            </a:br>
            <a:endParaRPr lang="en-US" sz="1600" dirty="0"/>
          </a:p>
        </p:txBody>
      </p:sp>
      <p:sp>
        <p:nvSpPr>
          <p:cNvPr id="24" name="TextBox 23">
            <a:extLst>
              <a:ext uri="{FF2B5EF4-FFF2-40B4-BE49-F238E27FC236}">
                <a16:creationId xmlns:a16="http://schemas.microsoft.com/office/drawing/2014/main" id="{791E7275-887B-1244-9D2B-7DAD95AD554F}"/>
              </a:ext>
            </a:extLst>
          </p:cNvPr>
          <p:cNvSpPr txBox="1"/>
          <p:nvPr/>
        </p:nvSpPr>
        <p:spPr>
          <a:xfrm>
            <a:off x="4798741" y="6388278"/>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sp>
        <p:nvSpPr>
          <p:cNvPr id="19" name="Right Bracket 18">
            <a:extLst>
              <a:ext uri="{FF2B5EF4-FFF2-40B4-BE49-F238E27FC236}">
                <a16:creationId xmlns:a16="http://schemas.microsoft.com/office/drawing/2014/main" id="{98E05A7D-9938-A840-A78A-466A1A355017}"/>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4" name="Picture 6">
            <a:extLst>
              <a:ext uri="{FF2B5EF4-FFF2-40B4-BE49-F238E27FC236}">
                <a16:creationId xmlns:a16="http://schemas.microsoft.com/office/drawing/2014/main" id="{B7AEB620-731D-434F-8AF8-B2A766F20D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418" y="1191485"/>
            <a:ext cx="7604965" cy="50821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583ADF94-33BE-C543-B3EF-776E3C380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5" y="1221388"/>
            <a:ext cx="4378458" cy="278707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9855C843-9BE3-BE4F-801E-E6CC8D3D3E1B}"/>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ket 20">
            <a:extLst>
              <a:ext uri="{FF2B5EF4-FFF2-40B4-BE49-F238E27FC236}">
                <a16:creationId xmlns:a16="http://schemas.microsoft.com/office/drawing/2014/main" id="{A9B548E3-3B16-5E46-8582-560F6C30D7AD}"/>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B952BA-349B-384E-8621-22E51F25D04E}"/>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3BB952BA-349B-384E-8621-22E51F25D04E}"/>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5"/>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CF1DFF-4CA8-2E47-A372-9C087A81AE25}"/>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5CF1DFF-4CA8-2E47-A372-9C087A81AE25}"/>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6"/>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325D40-B67E-9D4A-8E84-B7C629067952}"/>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E325D40-B67E-9D4A-8E84-B7C629067952}"/>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7"/>
                <a:stretch>
                  <a:fillRect l="-13793" r="-10345"/>
                </a:stretch>
              </a:blipFill>
            </p:spPr>
            <p:txBody>
              <a:bodyPr/>
              <a:lstStyle/>
              <a:p>
                <a:r>
                  <a:rPr lang="en-US">
                    <a:noFill/>
                  </a:rPr>
                  <a:t> </a:t>
                </a:r>
              </a:p>
            </p:txBody>
          </p:sp>
        </mc:Fallback>
      </mc:AlternateContent>
      <p:sp>
        <p:nvSpPr>
          <p:cNvPr id="14" name="Right Bracket 13">
            <a:extLst>
              <a:ext uri="{FF2B5EF4-FFF2-40B4-BE49-F238E27FC236}">
                <a16:creationId xmlns:a16="http://schemas.microsoft.com/office/drawing/2014/main" id="{6745AE96-3AC5-5942-B1E5-83714B7365EC}"/>
              </a:ext>
            </a:extLst>
          </p:cNvPr>
          <p:cNvSpPr/>
          <p:nvPr/>
        </p:nvSpPr>
        <p:spPr>
          <a:xfrm>
            <a:off x="8961143" y="1499949"/>
            <a:ext cx="102032" cy="770285"/>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0347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055C-F931-E649-9B77-5B347FAF9152}"/>
              </a:ext>
            </a:extLst>
          </p:cNvPr>
          <p:cNvSpPr>
            <a:spLocks noGrp="1"/>
          </p:cNvSpPr>
          <p:nvPr>
            <p:ph type="title"/>
          </p:nvPr>
        </p:nvSpPr>
        <p:spPr>
          <a:xfrm>
            <a:off x="838200" y="55025"/>
            <a:ext cx="10515600" cy="753867"/>
          </a:xfrm>
        </p:spPr>
        <p:txBody>
          <a:bodyPr/>
          <a:lstStyle/>
          <a:p>
            <a:r>
              <a:rPr lang="en-US" dirty="0"/>
              <a:t>Participant Depth Scale Variability</a:t>
            </a:r>
          </a:p>
        </p:txBody>
      </p:sp>
      <p:pic>
        <p:nvPicPr>
          <p:cNvPr id="3074" name="Picture 2">
            <a:extLst>
              <a:ext uri="{FF2B5EF4-FFF2-40B4-BE49-F238E27FC236}">
                <a16:creationId xmlns:a16="http://schemas.microsoft.com/office/drawing/2014/main" id="{FA777ED6-1034-4B48-A401-FCCD024CD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660" y="944394"/>
            <a:ext cx="7472680" cy="585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27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3B96-1F77-A748-8A43-F81D768E0FF3}"/>
              </a:ext>
            </a:extLst>
          </p:cNvPr>
          <p:cNvSpPr>
            <a:spLocks noGrp="1"/>
          </p:cNvSpPr>
          <p:nvPr>
            <p:ph type="title"/>
          </p:nvPr>
        </p:nvSpPr>
        <p:spPr>
          <a:xfrm>
            <a:off x="300037" y="379412"/>
            <a:ext cx="10515600" cy="1325563"/>
          </a:xfrm>
        </p:spPr>
        <p:txBody>
          <a:bodyPr/>
          <a:lstStyle/>
          <a:p>
            <a:r>
              <a:rPr lang="en-US" dirty="0"/>
              <a:t>Depth Perception </a:t>
            </a:r>
          </a:p>
        </p:txBody>
      </p:sp>
      <p:pic>
        <p:nvPicPr>
          <p:cNvPr id="5" name="Content Placeholder 4">
            <a:extLst>
              <a:ext uri="{FF2B5EF4-FFF2-40B4-BE49-F238E27FC236}">
                <a16:creationId xmlns:a16="http://schemas.microsoft.com/office/drawing/2014/main" id="{41244160-0FB9-8C42-8650-0C6BFFF9109A}"/>
              </a:ext>
            </a:extLst>
          </p:cNvPr>
          <p:cNvPicPr>
            <a:picLocks noGrp="1" noChangeAspect="1"/>
          </p:cNvPicPr>
          <p:nvPr>
            <p:ph idx="1"/>
          </p:nvPr>
        </p:nvPicPr>
        <p:blipFill>
          <a:blip r:embed="rId3"/>
          <a:stretch>
            <a:fillRect/>
          </a:stretch>
        </p:blipFill>
        <p:spPr>
          <a:xfrm>
            <a:off x="6651017" y="1978019"/>
            <a:ext cx="5261583" cy="3863975"/>
          </a:xfrm>
          <a:prstGeom prst="rect">
            <a:avLst/>
          </a:prstGeom>
        </p:spPr>
      </p:pic>
      <p:pic>
        <p:nvPicPr>
          <p:cNvPr id="4" name="Picture 3">
            <a:extLst>
              <a:ext uri="{FF2B5EF4-FFF2-40B4-BE49-F238E27FC236}">
                <a16:creationId xmlns:a16="http://schemas.microsoft.com/office/drawing/2014/main" id="{02D1D940-E2AF-124B-A7A5-348A93504334}"/>
              </a:ext>
            </a:extLst>
          </p:cNvPr>
          <p:cNvPicPr>
            <a:picLocks noChangeAspect="1"/>
          </p:cNvPicPr>
          <p:nvPr/>
        </p:nvPicPr>
        <p:blipFill>
          <a:blip r:embed="rId4"/>
          <a:stretch>
            <a:fillRect/>
          </a:stretch>
        </p:blipFill>
        <p:spPr>
          <a:xfrm>
            <a:off x="475343" y="1978019"/>
            <a:ext cx="5795963" cy="3863975"/>
          </a:xfrm>
          <a:prstGeom prst="rect">
            <a:avLst/>
          </a:prstGeom>
        </p:spPr>
      </p:pic>
    </p:spTree>
    <p:extLst>
      <p:ext uri="{BB962C8B-B14F-4D97-AF65-F5344CB8AC3E}">
        <p14:creationId xmlns:p14="http://schemas.microsoft.com/office/powerpoint/2010/main" val="2847766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48463"/>
            <a:ext cx="12005772" cy="638126"/>
          </a:xfrm>
        </p:spPr>
        <p:txBody>
          <a:bodyPr vert="horz" lIns="91440" tIns="45720" rIns="91440" bIns="45720" rtlCol="0" anchor="ctr">
            <a:normAutofit fontScale="90000"/>
          </a:bodyPr>
          <a:lstStyle/>
          <a:p>
            <a:r>
              <a:rPr lang="en-US" sz="4000" dirty="0"/>
              <a:t>Normalized Performance</a:t>
            </a:r>
            <a:endParaRPr lang="en-US" sz="4000" kern="1200" dirty="0">
              <a:solidFill>
                <a:schemeClr val="tx1"/>
              </a:solidFill>
              <a:latin typeface="+mj-lt"/>
              <a:ea typeface="+mj-ea"/>
              <a:cs typeface="+mj-cs"/>
            </a:endParaRPr>
          </a:p>
        </p:txBody>
      </p:sp>
      <p:pic>
        <p:nvPicPr>
          <p:cNvPr id="7" name="Picture 24">
            <a:extLst>
              <a:ext uri="{FF2B5EF4-FFF2-40B4-BE49-F238E27FC236}">
                <a16:creationId xmlns:a16="http://schemas.microsoft.com/office/drawing/2014/main" id="{EF9EC6A5-9195-254F-A3B7-AF3E61AC31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43" y="948906"/>
            <a:ext cx="5741965" cy="57081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a:extLst>
              <a:ext uri="{FF2B5EF4-FFF2-40B4-BE49-F238E27FC236}">
                <a16:creationId xmlns:a16="http://schemas.microsoft.com/office/drawing/2014/main" id="{6377CC8D-F3BA-AA48-96CD-10AE80C88D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79" y="935052"/>
            <a:ext cx="5741966" cy="5708123"/>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22C2EFBD-D4EC-1E48-8F15-65A3CCAC3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12" y="935053"/>
            <a:ext cx="5672788" cy="571799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1A08246D-AC0A-BB40-A01A-D5EF11EE95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900"/>
          <a:stretch/>
        </p:blipFill>
        <p:spPr bwMode="auto">
          <a:xfrm>
            <a:off x="186228" y="1205344"/>
            <a:ext cx="5672788" cy="54378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7FD7A8A-7403-564A-9FDF-4C93DE6D26CE}"/>
              </a:ext>
            </a:extLst>
          </p:cNvPr>
          <p:cNvPicPr>
            <a:picLocks noChangeAspect="1"/>
          </p:cNvPicPr>
          <p:nvPr/>
        </p:nvPicPr>
        <p:blipFill>
          <a:blip r:embed="rId7"/>
          <a:stretch>
            <a:fillRect/>
          </a:stretch>
        </p:blipFill>
        <p:spPr>
          <a:xfrm>
            <a:off x="2772006" y="858352"/>
            <a:ext cx="1134976" cy="361876"/>
          </a:xfrm>
          <a:prstGeom prst="rect">
            <a:avLst/>
          </a:prstGeom>
        </p:spPr>
      </p:pic>
    </p:spTree>
    <p:extLst>
      <p:ext uri="{BB962C8B-B14F-4D97-AF65-F5344CB8AC3E}">
        <p14:creationId xmlns:p14="http://schemas.microsoft.com/office/powerpoint/2010/main" val="172886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4114"/>
                                        </p:tgtEl>
                                      </p:cBhvr>
                                      <p:by x="35000" y="35000"/>
                                    </p:animScale>
                                  </p:childTnLst>
                                </p:cTn>
                              </p:par>
                              <p:par>
                                <p:cTn id="7" presetID="0" presetClass="path" presetSubtype="0" accel="50000" decel="50000" fill="hold" nodeType="withEffect">
                                  <p:stCondLst>
                                    <p:cond delay="0"/>
                                  </p:stCondLst>
                                  <p:childTnLst>
                                    <p:animMotion origin="layout" path="M 0.01341 0.02199 L 0.52825 -0.36597 " pathEditMode="relative" rAng="0" ptsTypes="AA">
                                      <p:cBhvr>
                                        <p:cTn id="8" dur="2000" fill="hold"/>
                                        <p:tgtEl>
                                          <p:spTgt spid="4114"/>
                                        </p:tgtEl>
                                        <p:attrNameLst>
                                          <p:attrName>ppt_x</p:attrName>
                                          <p:attrName>ppt_y</p:attrName>
                                        </p:attrNameLst>
                                      </p:cBhvr>
                                      <p:rCtr x="25742" y="-19398"/>
                                    </p:animMotion>
                                  </p:childTnLst>
                                </p:cTn>
                              </p:par>
                              <p:par>
                                <p:cTn id="9" presetID="1" presetClass="exit" presetSubtype="0" fill="hold"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accel="50000" decel="50000" fill="hold" nodeType="clickEffect">
                                  <p:stCondLst>
                                    <p:cond delay="0"/>
                                  </p:stCondLst>
                                  <p:childTnLst>
                                    <p:animScale>
                                      <p:cBhvr>
                                        <p:cTn id="18" dur="1000" fill="hold"/>
                                        <p:tgtEl>
                                          <p:spTgt spid="4116"/>
                                        </p:tgtEl>
                                      </p:cBhvr>
                                      <p:by x="35000" y="35000"/>
                                    </p:animScale>
                                  </p:childTnLst>
                                </p:cTn>
                              </p:par>
                              <p:par>
                                <p:cTn id="19" presetID="0" presetClass="path" presetSubtype="0" accel="50000" decel="50000" fill="hold" nodeType="withEffect">
                                  <p:stCondLst>
                                    <p:cond delay="0"/>
                                  </p:stCondLst>
                                  <p:childTnLst>
                                    <p:animMotion origin="layout" path="M 0.01328 0.03264 L 0.53034 -0.05324 " pathEditMode="relative" rAng="0" ptsTypes="AA">
                                      <p:cBhvr>
                                        <p:cTn id="20" dur="2000" fill="hold"/>
                                        <p:tgtEl>
                                          <p:spTgt spid="4116"/>
                                        </p:tgtEl>
                                        <p:attrNameLst>
                                          <p:attrName>ppt_x</p:attrName>
                                          <p:attrName>ppt_y</p:attrName>
                                        </p:attrNameLst>
                                      </p:cBhvr>
                                      <p:rCtr x="25846" y="-430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6" presetClass="emph" presetSubtype="0" accel="50000" decel="50000" fill="hold" nodeType="clickEffect">
                                  <p:stCondLst>
                                    <p:cond delay="0"/>
                                  </p:stCondLst>
                                  <p:childTnLst>
                                    <p:animScale>
                                      <p:cBhvr>
                                        <p:cTn id="28" dur="1000" fill="hold"/>
                                        <p:tgtEl>
                                          <p:spTgt spid="6"/>
                                        </p:tgtEl>
                                      </p:cBhvr>
                                      <p:by x="35000" y="35000"/>
                                    </p:animScale>
                                  </p:childTnLst>
                                </p:cTn>
                              </p:par>
                              <p:par>
                                <p:cTn id="29" presetID="0" presetClass="path" presetSubtype="0" accel="50000" decel="50000" fill="hold" nodeType="withEffect">
                                  <p:stCondLst>
                                    <p:cond delay="0"/>
                                  </p:stCondLst>
                                  <p:childTnLst>
                                    <p:animMotion origin="layout" path="M 0.01771 0.04583 L 0.53125 0.27777 " pathEditMode="relative" rAng="0" ptsTypes="AA">
                                      <p:cBhvr>
                                        <p:cTn id="30" dur="2000" fill="hold"/>
                                        <p:tgtEl>
                                          <p:spTgt spid="6"/>
                                        </p:tgtEl>
                                        <p:attrNameLst>
                                          <p:attrName>ppt_x</p:attrName>
                                          <p:attrName>ppt_y</p:attrName>
                                        </p:attrNameLst>
                                      </p:cBhvr>
                                      <p:rCtr x="25677" y="11597"/>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45230" y="338328"/>
            <a:ext cx="11879130" cy="561558"/>
          </a:xfrm>
        </p:spPr>
        <p:txBody>
          <a:bodyPr vert="horz" lIns="91440" tIns="45720" rIns="91440" bIns="45720" rtlCol="0" anchor="b">
            <a:normAutofit fontScale="90000"/>
          </a:bodyPr>
          <a:lstStyle/>
          <a:p>
            <a:r>
              <a:rPr lang="en-US" sz="5400" dirty="0"/>
              <a:t>Normalized Performance</a:t>
            </a:r>
          </a:p>
        </p:txBody>
      </p:sp>
      <p:sp>
        <p:nvSpPr>
          <p:cNvPr id="17" name="TextBox 16">
            <a:extLst>
              <a:ext uri="{FF2B5EF4-FFF2-40B4-BE49-F238E27FC236}">
                <a16:creationId xmlns:a16="http://schemas.microsoft.com/office/drawing/2014/main" id="{5610461D-14C9-554A-881A-58CE370AE349}"/>
              </a:ext>
            </a:extLst>
          </p:cNvPr>
          <p:cNvSpPr txBox="1"/>
          <p:nvPr/>
        </p:nvSpPr>
        <p:spPr>
          <a:xfrm>
            <a:off x="145230" y="4536150"/>
            <a:ext cx="4315844" cy="1815882"/>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a:t>
            </a:r>
          </a:p>
          <a:p>
            <a:r>
              <a:rPr lang="en-US" sz="1600" dirty="0"/>
              <a:t>Duration 50.3252 3.0000 570.0000 0.0000</a:t>
            </a:r>
          </a:p>
          <a:p>
            <a:r>
              <a:rPr lang="en-US" sz="1600" dirty="0"/>
              <a:t> =======================================</a:t>
            </a:r>
          </a:p>
          <a:p>
            <a:endParaRPr lang="en-US" sz="1600" dirty="0"/>
          </a:p>
        </p:txBody>
      </p:sp>
      <p:sp>
        <p:nvSpPr>
          <p:cNvPr id="4" name="TextBox 3">
            <a:extLst>
              <a:ext uri="{FF2B5EF4-FFF2-40B4-BE49-F238E27FC236}">
                <a16:creationId xmlns:a16="http://schemas.microsoft.com/office/drawing/2014/main" id="{E6DF1930-52F8-EF40-A329-F44A101A0F11}"/>
              </a:ext>
            </a:extLst>
          </p:cNvPr>
          <p:cNvSpPr txBox="1"/>
          <p:nvPr/>
        </p:nvSpPr>
        <p:spPr>
          <a:xfrm>
            <a:off x="4816583" y="6360595"/>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5128" name="Picture 8">
            <a:extLst>
              <a:ext uri="{FF2B5EF4-FFF2-40B4-BE49-F238E27FC236}">
                <a16:creationId xmlns:a16="http://schemas.microsoft.com/office/drawing/2014/main" id="{4F42E56F-7D91-0446-91B9-67F5E7AF3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485" y="1032764"/>
            <a:ext cx="7665643" cy="5319268"/>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ket 11">
            <a:extLst>
              <a:ext uri="{FF2B5EF4-FFF2-40B4-BE49-F238E27FC236}">
                <a16:creationId xmlns:a16="http://schemas.microsoft.com/office/drawing/2014/main" id="{A40670B7-EE83-0D43-A728-0028C09F6166}"/>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50EC0977-DE17-304F-9FB9-8E3A2E25E613}"/>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D79B48F0-1CF7-944F-9A9B-9E3B12031648}"/>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554C33-B4B6-7D4D-AECE-2757B5A3E3F5}"/>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5554C33-B4B6-7D4D-AECE-2757B5A3E3F5}"/>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4"/>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9A2266-1057-A54B-9552-3A81E5F99EEB}"/>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19A2266-1057-A54B-9552-3A81E5F99EEB}"/>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22433-5745-8C4F-AD0C-A59D014D965D}"/>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2FA22433-5745-8C4F-AD0C-A59D014D965D}"/>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6"/>
                <a:stretch>
                  <a:fillRect l="-13793" r="-10345"/>
                </a:stretch>
              </a:blipFill>
            </p:spPr>
            <p:txBody>
              <a:bodyPr/>
              <a:lstStyle/>
              <a:p>
                <a:r>
                  <a:rPr lang="en-US">
                    <a:noFill/>
                  </a:rPr>
                  <a:t> </a:t>
                </a:r>
              </a:p>
            </p:txBody>
          </p:sp>
        </mc:Fallback>
      </mc:AlternateContent>
      <p:pic>
        <p:nvPicPr>
          <p:cNvPr id="5130" name="Picture 10">
            <a:extLst>
              <a:ext uri="{FF2B5EF4-FFF2-40B4-BE49-F238E27FC236}">
                <a16:creationId xmlns:a16="http://schemas.microsoft.com/office/drawing/2014/main" id="{4F036BA0-CFD9-5141-A40E-02B08ADA5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3" y="1253708"/>
            <a:ext cx="4354025" cy="275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02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555E-3B25-D64F-9F82-9D6C85538897}"/>
              </a:ext>
            </a:extLst>
          </p:cNvPr>
          <p:cNvSpPr>
            <a:spLocks noGrp="1"/>
          </p:cNvSpPr>
          <p:nvPr>
            <p:ph type="title"/>
          </p:nvPr>
        </p:nvSpPr>
        <p:spPr>
          <a:xfrm>
            <a:off x="390758" y="341679"/>
            <a:ext cx="10515600" cy="1325563"/>
          </a:xfrm>
        </p:spPr>
        <p:txBody>
          <a:bodyPr/>
          <a:lstStyle/>
          <a:p>
            <a:r>
              <a:rPr lang="en-US" dirty="0"/>
              <a:t>Target Visual Search</a:t>
            </a:r>
          </a:p>
        </p:txBody>
      </p:sp>
      <p:pic>
        <p:nvPicPr>
          <p:cNvPr id="5" name="Picture 4" descr="A picture containing text, floor, indoor, living&#10;&#10;Description automatically generated">
            <a:extLst>
              <a:ext uri="{FF2B5EF4-FFF2-40B4-BE49-F238E27FC236}">
                <a16:creationId xmlns:a16="http://schemas.microsoft.com/office/drawing/2014/main" id="{D037201A-6AE6-9842-BE94-85FE44BD0E8C}"/>
              </a:ext>
            </a:extLst>
          </p:cNvPr>
          <p:cNvPicPr>
            <a:picLocks noChangeAspect="1"/>
          </p:cNvPicPr>
          <p:nvPr/>
        </p:nvPicPr>
        <p:blipFill>
          <a:blip r:embed="rId3"/>
          <a:stretch>
            <a:fillRect/>
          </a:stretch>
        </p:blipFill>
        <p:spPr>
          <a:xfrm>
            <a:off x="390758" y="2171700"/>
            <a:ext cx="5518869" cy="4006850"/>
          </a:xfrm>
          <a:prstGeom prst="rect">
            <a:avLst/>
          </a:prstGeom>
        </p:spPr>
      </p:pic>
      <p:pic>
        <p:nvPicPr>
          <p:cNvPr id="7" name="Picture 6" descr="A picture containing text, floor, indoor, table&#10;&#10;Description automatically generated">
            <a:extLst>
              <a:ext uri="{FF2B5EF4-FFF2-40B4-BE49-F238E27FC236}">
                <a16:creationId xmlns:a16="http://schemas.microsoft.com/office/drawing/2014/main" id="{7A07B10C-AD25-AC45-8C0F-11D0CF01D4AE}"/>
              </a:ext>
            </a:extLst>
          </p:cNvPr>
          <p:cNvPicPr>
            <a:picLocks noChangeAspect="1"/>
          </p:cNvPicPr>
          <p:nvPr/>
        </p:nvPicPr>
        <p:blipFill>
          <a:blip r:embed="rId4"/>
          <a:stretch>
            <a:fillRect/>
          </a:stretch>
        </p:blipFill>
        <p:spPr>
          <a:xfrm>
            <a:off x="6282374" y="2171700"/>
            <a:ext cx="5518869" cy="4006850"/>
          </a:xfrm>
          <a:prstGeom prst="rect">
            <a:avLst/>
          </a:prstGeom>
        </p:spPr>
      </p:pic>
    </p:spTree>
    <p:extLst>
      <p:ext uri="{BB962C8B-B14F-4D97-AF65-F5344CB8AC3E}">
        <p14:creationId xmlns:p14="http://schemas.microsoft.com/office/powerpoint/2010/main" val="352615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Question: How does sensitivity across viewing duration 		       change when target visual search is eliminated?</a:t>
            </a:r>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861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6D66-D47B-BD41-9D47-C5EC367CD386}"/>
              </a:ext>
            </a:extLst>
          </p:cNvPr>
          <p:cNvSpPr>
            <a:spLocks noGrp="1"/>
          </p:cNvSpPr>
          <p:nvPr>
            <p:ph type="title"/>
          </p:nvPr>
        </p:nvSpPr>
        <p:spPr>
          <a:xfrm>
            <a:off x="266700" y="0"/>
            <a:ext cx="11925300" cy="1205345"/>
          </a:xfrm>
        </p:spPr>
        <p:txBody>
          <a:bodyPr/>
          <a:lstStyle/>
          <a:p>
            <a:r>
              <a:rPr lang="en-US" dirty="0"/>
              <a:t>Target at Center: Verbal Judgement Task Design</a:t>
            </a:r>
          </a:p>
        </p:txBody>
      </p:sp>
      <p:sp>
        <p:nvSpPr>
          <p:cNvPr id="5" name="Content Placeholder 2">
            <a:extLst>
              <a:ext uri="{FF2B5EF4-FFF2-40B4-BE49-F238E27FC236}">
                <a16:creationId xmlns:a16="http://schemas.microsoft.com/office/drawing/2014/main" id="{B31CB64F-E280-4E4D-B58D-A9EA6ADD4313}"/>
              </a:ext>
            </a:extLst>
          </p:cNvPr>
          <p:cNvSpPr txBox="1">
            <a:spLocks/>
          </p:cNvSpPr>
          <p:nvPr/>
        </p:nvSpPr>
        <p:spPr>
          <a:xfrm>
            <a:off x="7615159" y="1097114"/>
            <a:ext cx="4193755" cy="5624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192, Mechanical Turk </a:t>
            </a:r>
          </a:p>
          <a:p>
            <a:pPr lvl="1">
              <a:lnSpc>
                <a:spcPct val="170000"/>
              </a:lnSpc>
            </a:pPr>
            <a:r>
              <a:rPr lang="en-US" dirty="0"/>
              <a:t>192 sequences </a:t>
            </a:r>
          </a:p>
          <a:p>
            <a:pPr lvl="1">
              <a:lnSpc>
                <a:spcPct val="170000"/>
              </a:lnSpc>
            </a:pPr>
            <a:r>
              <a:rPr lang="en-US" dirty="0"/>
              <a:t>192 images</a:t>
            </a:r>
          </a:p>
          <a:p>
            <a:pPr>
              <a:lnSpc>
                <a:spcPct val="170000"/>
              </a:lnSpc>
            </a:pPr>
            <a:r>
              <a:rPr lang="en-US" dirty="0"/>
              <a:t>Attentional demand vs. Reference frame stability</a:t>
            </a:r>
          </a:p>
          <a:p>
            <a:pPr lvl="1">
              <a:lnSpc>
                <a:spcPct val="170000"/>
              </a:lnSpc>
            </a:pPr>
            <a:endParaRPr lang="en-US" dirty="0"/>
          </a:p>
          <a:p>
            <a:endParaRPr lang="en-US" dirty="0"/>
          </a:p>
        </p:txBody>
      </p:sp>
      <p:pic>
        <p:nvPicPr>
          <p:cNvPr id="4" name="TAC_VerbalJudgement_demo" descr="TAC_VerbalJudgement_demo">
            <a:hlinkClick r:id="" action="ppaction://media"/>
            <a:extLst>
              <a:ext uri="{FF2B5EF4-FFF2-40B4-BE49-F238E27FC236}">
                <a16:creationId xmlns:a16="http://schemas.microsoft.com/office/drawing/2014/main" id="{0AF85FDE-9CE7-B843-B822-A14E1394005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4254" y="1055671"/>
            <a:ext cx="6797819" cy="5665942"/>
          </a:xfrm>
          <a:prstGeom prst="rect">
            <a:avLst/>
          </a:prstGeom>
          <a:ln>
            <a:solidFill>
              <a:schemeClr val="tx1"/>
            </a:solidFill>
          </a:ln>
        </p:spPr>
      </p:pic>
    </p:spTree>
    <p:extLst>
      <p:ext uri="{BB962C8B-B14F-4D97-AF65-F5344CB8AC3E}">
        <p14:creationId xmlns:p14="http://schemas.microsoft.com/office/powerpoint/2010/main" val="122543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76DE3-577B-6F49-9788-570B8E9465B1}"/>
              </a:ext>
            </a:extLst>
          </p:cNvPr>
          <p:cNvSpPr>
            <a:spLocks noGrp="1"/>
          </p:cNvSpPr>
          <p:nvPr>
            <p:ph type="title"/>
          </p:nvPr>
        </p:nvSpPr>
        <p:spPr>
          <a:xfrm>
            <a:off x="228600" y="0"/>
            <a:ext cx="11963399" cy="886691"/>
          </a:xfrm>
        </p:spPr>
        <p:txBody>
          <a:bodyPr/>
          <a:lstStyle/>
          <a:p>
            <a:r>
              <a:rPr lang="en-US" dirty="0"/>
              <a:t>Target at Center: Linear Model of Individual Stimuli </a:t>
            </a:r>
          </a:p>
        </p:txBody>
      </p:sp>
      <p:pic>
        <p:nvPicPr>
          <p:cNvPr id="1026" name="Picture 2">
            <a:extLst>
              <a:ext uri="{FF2B5EF4-FFF2-40B4-BE49-F238E27FC236}">
                <a16:creationId xmlns:a16="http://schemas.microsoft.com/office/drawing/2014/main" id="{83A3A42D-7834-8A4E-8DD9-880DF477B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94061"/>
            <a:ext cx="5618018" cy="57639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0CEEE74-B071-A24C-98F7-532DA267B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93585"/>
            <a:ext cx="5618017" cy="57644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71597EB8-DB58-2242-ADCB-67A6F43B4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99" y="1102540"/>
            <a:ext cx="5615670" cy="57639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D64F4F3B-4784-7348-9C73-D93BBB65FD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761" y="1093585"/>
            <a:ext cx="5728856" cy="57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1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026"/>
                                        </p:tgtEl>
                                      </p:cBhvr>
                                      <p:by x="35000" y="35000"/>
                                    </p:animScale>
                                  </p:childTnLst>
                                </p:cTn>
                              </p:par>
                              <p:par>
                                <p:cTn id="7" presetID="0" presetClass="path" presetSubtype="0" accel="50000" decel="50000" fill="hold" nodeType="withEffect">
                                  <p:stCondLst>
                                    <p:cond delay="0"/>
                                  </p:stCondLst>
                                  <p:childTnLst>
                                    <p:animMotion origin="layout" path="M 0.01002 -0.00116 L 0.50768 -0.32107 " pathEditMode="relative" rAng="0" ptsTypes="AA">
                                      <p:cBhvr>
                                        <p:cTn id="8" dur="2000" fill="hold"/>
                                        <p:tgtEl>
                                          <p:spTgt spid="1026"/>
                                        </p:tgtEl>
                                        <p:attrNameLst>
                                          <p:attrName>ppt_x</p:attrName>
                                          <p:attrName>ppt_y</p:attrName>
                                        </p:attrNameLst>
                                      </p:cBhvr>
                                      <p:rCtr x="24883" y="-15995"/>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6" presetClass="emph" presetSubtype="0" accel="50000" decel="50000" fill="hold" nodeType="clickEffect">
                                  <p:stCondLst>
                                    <p:cond delay="0"/>
                                  </p:stCondLst>
                                  <p:childTnLst>
                                    <p:animScale>
                                      <p:cBhvr>
                                        <p:cTn id="16" dur="1000" fill="hold"/>
                                        <p:tgtEl>
                                          <p:spTgt spid="1028"/>
                                        </p:tgtEl>
                                      </p:cBhvr>
                                      <p:by x="35000" y="35000"/>
                                    </p:animScale>
                                  </p:childTnLst>
                                </p:cTn>
                              </p:par>
                              <p:par>
                                <p:cTn id="17" presetID="0" presetClass="path" presetSubtype="0" accel="50000" decel="50000" fill="hold" nodeType="withEffect">
                                  <p:stCondLst>
                                    <p:cond delay="0"/>
                                  </p:stCondLst>
                                  <p:childTnLst>
                                    <p:animMotion origin="layout" path="M 0.0112 0.00139 L 0.50885 -0.03009 " pathEditMode="relative" rAng="0" ptsTypes="AA">
                                      <p:cBhvr>
                                        <p:cTn id="18" dur="2000" fill="hold"/>
                                        <p:tgtEl>
                                          <p:spTgt spid="1028"/>
                                        </p:tgtEl>
                                        <p:attrNameLst>
                                          <p:attrName>ppt_x</p:attrName>
                                          <p:attrName>ppt_y</p:attrName>
                                        </p:attrNameLst>
                                      </p:cBhvr>
                                      <p:rCtr x="24883" y="-1574"/>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5"/>
                                        </p:tgtEl>
                                      </p:cBhvr>
                                      <p:by x="35000" y="35000"/>
                                    </p:animScale>
                                  </p:childTnLst>
                                </p:cTn>
                              </p:par>
                              <p:par>
                                <p:cTn id="27" presetID="0" presetClass="path" presetSubtype="0" accel="50000" decel="50000" fill="hold" nodeType="withEffect">
                                  <p:stCondLst>
                                    <p:cond delay="0"/>
                                  </p:stCondLst>
                                  <p:childTnLst>
                                    <p:animMotion origin="layout" path="M 0.01797 0.00255 L 0.50886 0.26204 " pathEditMode="relative" rAng="0" ptsTypes="AA">
                                      <p:cBhvr>
                                        <p:cTn id="28" dur="2000" fill="hold"/>
                                        <p:tgtEl>
                                          <p:spTgt spid="5"/>
                                        </p:tgtEl>
                                        <p:attrNameLst>
                                          <p:attrName>ppt_x</p:attrName>
                                          <p:attrName>ppt_y</p:attrName>
                                        </p:attrNameLst>
                                      </p:cBhvr>
                                      <p:rCtr x="24544" y="12963"/>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ADCAD-B82F-0744-B6A4-430E74A0399A}"/>
              </a:ext>
            </a:extLst>
          </p:cNvPr>
          <p:cNvSpPr>
            <a:spLocks noGrp="1"/>
          </p:cNvSpPr>
          <p:nvPr>
            <p:ph type="title"/>
          </p:nvPr>
        </p:nvSpPr>
        <p:spPr>
          <a:xfrm>
            <a:off x="345136" y="5122"/>
            <a:ext cx="11769192" cy="1505883"/>
          </a:xfrm>
        </p:spPr>
        <p:txBody>
          <a:bodyPr vert="horz" lIns="91440" tIns="45720" rIns="91440" bIns="45720" rtlCol="0" anchor="ctr">
            <a:normAutofit/>
          </a:bodyPr>
          <a:lstStyle/>
          <a:p>
            <a:r>
              <a:rPr lang="en-US" sz="5200" dirty="0"/>
              <a:t>Effect of Viewing Duration on Sensitivity </a:t>
            </a:r>
            <a:endParaRPr lang="en-US" sz="52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688B16AC-A520-2C4A-882B-6DE8DCE9BD77}"/>
              </a:ext>
            </a:extLst>
          </p:cNvPr>
          <p:cNvSpPr txBox="1"/>
          <p:nvPr/>
        </p:nvSpPr>
        <p:spPr>
          <a:xfrm>
            <a:off x="202334" y="4707511"/>
            <a:ext cx="4315844" cy="2308324"/>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 ------------------------</a:t>
            </a:r>
          </a:p>
          <a:p>
            <a:r>
              <a:rPr lang="en-US" sz="1600" dirty="0"/>
              <a:t>duration 12.4969 3.0000 573.0000 0.0000</a:t>
            </a:r>
          </a:p>
          <a:p>
            <a:r>
              <a:rPr lang="en-US" sz="1600" dirty="0"/>
              <a:t>=======================================</a:t>
            </a:r>
          </a:p>
          <a:p>
            <a:br>
              <a:rPr lang="en-US" sz="1600" dirty="0"/>
            </a:br>
            <a:br>
              <a:rPr lang="en-US" sz="1600" dirty="0"/>
            </a:br>
            <a:endParaRPr lang="en-US" sz="1600" dirty="0"/>
          </a:p>
        </p:txBody>
      </p:sp>
      <p:sp>
        <p:nvSpPr>
          <p:cNvPr id="24" name="TextBox 23">
            <a:extLst>
              <a:ext uri="{FF2B5EF4-FFF2-40B4-BE49-F238E27FC236}">
                <a16:creationId xmlns:a16="http://schemas.microsoft.com/office/drawing/2014/main" id="{791E7275-887B-1244-9D2B-7DAD95AD554F}"/>
              </a:ext>
            </a:extLst>
          </p:cNvPr>
          <p:cNvSpPr txBox="1"/>
          <p:nvPr/>
        </p:nvSpPr>
        <p:spPr>
          <a:xfrm>
            <a:off x="4798741" y="6388278"/>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2050" name="Picture 2">
            <a:extLst>
              <a:ext uri="{FF2B5EF4-FFF2-40B4-BE49-F238E27FC236}">
                <a16:creationId xmlns:a16="http://schemas.microsoft.com/office/drawing/2014/main" id="{98BE5054-9031-DF46-A2D4-1AF0B51E5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784" y="1246431"/>
            <a:ext cx="7895454" cy="5276289"/>
          </a:xfrm>
          <a:prstGeom prst="rect">
            <a:avLst/>
          </a:prstGeom>
          <a:noFill/>
          <a:extLst>
            <a:ext uri="{909E8E84-426E-40DD-AFC4-6F175D3DCCD1}">
              <a14:hiddenFill xmlns:a14="http://schemas.microsoft.com/office/drawing/2010/main">
                <a:solidFill>
                  <a:srgbClr val="FFFFFF"/>
                </a:solidFill>
              </a14:hiddenFill>
            </a:ext>
          </a:extLst>
        </p:spPr>
      </p:pic>
      <p:sp>
        <p:nvSpPr>
          <p:cNvPr id="4" name="Right Bracket 3">
            <a:extLst>
              <a:ext uri="{FF2B5EF4-FFF2-40B4-BE49-F238E27FC236}">
                <a16:creationId xmlns:a16="http://schemas.microsoft.com/office/drawing/2014/main" id="{9855C843-9BE3-BE4F-801E-E6CC8D3D3E1B}"/>
              </a:ext>
            </a:extLst>
          </p:cNvPr>
          <p:cNvSpPr/>
          <p:nvPr/>
        </p:nvSpPr>
        <p:spPr>
          <a:xfrm>
            <a:off x="8572684" y="1489970"/>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ket 18">
            <a:extLst>
              <a:ext uri="{FF2B5EF4-FFF2-40B4-BE49-F238E27FC236}">
                <a16:creationId xmlns:a16="http://schemas.microsoft.com/office/drawing/2014/main" id="{98E05A7D-9938-A840-A78A-466A1A355017}"/>
              </a:ext>
            </a:extLst>
          </p:cNvPr>
          <p:cNvSpPr/>
          <p:nvPr/>
        </p:nvSpPr>
        <p:spPr>
          <a:xfrm>
            <a:off x="8961142" y="1478819"/>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ket 20">
            <a:extLst>
              <a:ext uri="{FF2B5EF4-FFF2-40B4-BE49-F238E27FC236}">
                <a16:creationId xmlns:a16="http://schemas.microsoft.com/office/drawing/2014/main" id="{A9B548E3-3B16-5E46-8582-560F6C30D7AD}"/>
              </a:ext>
            </a:extLst>
          </p:cNvPr>
          <p:cNvSpPr/>
          <p:nvPr/>
        </p:nvSpPr>
        <p:spPr>
          <a:xfrm>
            <a:off x="8186471" y="1478820"/>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BB952BA-349B-384E-8621-22E51F25D04E}"/>
                  </a:ext>
                </a:extLst>
              </p:cNvPr>
              <p:cNvSpPr txBox="1"/>
              <p:nvPr/>
            </p:nvSpPr>
            <p:spPr>
              <a:xfrm>
                <a:off x="8292184" y="1543190"/>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3BB952BA-349B-384E-8621-22E51F25D04E}"/>
                  </a:ext>
                </a:extLst>
              </p:cNvPr>
              <p:cNvSpPr txBox="1">
                <a:spLocks noRot="1" noChangeAspect="1" noMove="1" noResize="1" noEditPoints="1" noAdjustHandles="1" noChangeArrowheads="1" noChangeShapeType="1" noTextEdit="1"/>
              </p:cNvSpPr>
              <p:nvPr/>
            </p:nvSpPr>
            <p:spPr>
              <a:xfrm>
                <a:off x="8292184" y="1543190"/>
                <a:ext cx="367384" cy="276999"/>
              </a:xfrm>
              <a:prstGeom prst="rect">
                <a:avLst/>
              </a:prstGeom>
              <a:blipFill>
                <a:blip r:embed="rId4"/>
                <a:stretch>
                  <a:fillRect l="-9677" r="-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5CF1DFF-4CA8-2E47-A372-9C087A81AE25}"/>
                  </a:ext>
                </a:extLst>
              </p:cNvPr>
              <p:cNvSpPr txBox="1"/>
              <p:nvPr/>
            </p:nvSpPr>
            <p:spPr>
              <a:xfrm>
                <a:off x="8700761" y="166381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3" name="TextBox 22">
                <a:extLst>
                  <a:ext uri="{FF2B5EF4-FFF2-40B4-BE49-F238E27FC236}">
                    <a16:creationId xmlns:a16="http://schemas.microsoft.com/office/drawing/2014/main" id="{F5CF1DFF-4CA8-2E47-A372-9C087A81AE25}"/>
                  </a:ext>
                </a:extLst>
              </p:cNvPr>
              <p:cNvSpPr txBox="1">
                <a:spLocks noRot="1" noChangeAspect="1" noMove="1" noResize="1" noEditPoints="1" noAdjustHandles="1" noChangeArrowheads="1" noChangeShapeType="1" noTextEdit="1"/>
              </p:cNvSpPr>
              <p:nvPr/>
            </p:nvSpPr>
            <p:spPr>
              <a:xfrm>
                <a:off x="8700761" y="1663815"/>
                <a:ext cx="362413" cy="276999"/>
              </a:xfrm>
              <a:prstGeom prst="rect">
                <a:avLst/>
              </a:prstGeom>
              <a:blipFill>
                <a:blip r:embed="rId5"/>
                <a:stretch>
                  <a:fillRect l="-6667" r="-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325D40-B67E-9D4A-8E84-B7C629067952}"/>
                  </a:ext>
                </a:extLst>
              </p:cNvPr>
              <p:cNvSpPr txBox="1"/>
              <p:nvPr/>
            </p:nvSpPr>
            <p:spPr>
              <a:xfrm>
                <a:off x="9092193" y="1802314"/>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EE325D40-B67E-9D4A-8E84-B7C629067952}"/>
                  </a:ext>
                </a:extLst>
              </p:cNvPr>
              <p:cNvSpPr txBox="1">
                <a:spLocks noRot="1" noChangeAspect="1" noMove="1" noResize="1" noEditPoints="1" noAdjustHandles="1" noChangeArrowheads="1" noChangeShapeType="1" noTextEdit="1"/>
              </p:cNvSpPr>
              <p:nvPr/>
            </p:nvSpPr>
            <p:spPr>
              <a:xfrm>
                <a:off x="9092193" y="1802314"/>
                <a:ext cx="362413" cy="276999"/>
              </a:xfrm>
              <a:prstGeom prst="rect">
                <a:avLst/>
              </a:prstGeom>
              <a:blipFill>
                <a:blip r:embed="rId6"/>
                <a:stretch>
                  <a:fillRect l="-13793" r="-10345"/>
                </a:stretch>
              </a:blipFill>
            </p:spPr>
            <p:txBody>
              <a:bodyPr/>
              <a:lstStyle/>
              <a:p>
                <a:r>
                  <a:rPr lang="en-US">
                    <a:noFill/>
                  </a:rPr>
                  <a:t> </a:t>
                </a:r>
              </a:p>
            </p:txBody>
          </p:sp>
        </mc:Fallback>
      </mc:AlternateContent>
      <p:pic>
        <p:nvPicPr>
          <p:cNvPr id="2052" name="Picture 4">
            <a:extLst>
              <a:ext uri="{FF2B5EF4-FFF2-40B4-BE49-F238E27FC236}">
                <a16:creationId xmlns:a16="http://schemas.microsoft.com/office/drawing/2014/main" id="{DC80F755-4A18-FB41-937D-670225E3F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277879"/>
            <a:ext cx="4329784" cy="319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89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45230" y="338328"/>
            <a:ext cx="11879130" cy="561558"/>
          </a:xfrm>
        </p:spPr>
        <p:txBody>
          <a:bodyPr vert="horz" lIns="91440" tIns="45720" rIns="91440" bIns="45720" rtlCol="0" anchor="b">
            <a:normAutofit fontScale="90000"/>
          </a:bodyPr>
          <a:lstStyle/>
          <a:p>
            <a:r>
              <a:rPr lang="en-US" sz="5400" dirty="0"/>
              <a:t>Target at Center: Normalized Performance</a:t>
            </a:r>
          </a:p>
        </p:txBody>
      </p:sp>
      <p:sp>
        <p:nvSpPr>
          <p:cNvPr id="17" name="TextBox 16">
            <a:extLst>
              <a:ext uri="{FF2B5EF4-FFF2-40B4-BE49-F238E27FC236}">
                <a16:creationId xmlns:a16="http://schemas.microsoft.com/office/drawing/2014/main" id="{5610461D-14C9-554A-881A-58CE370AE349}"/>
              </a:ext>
            </a:extLst>
          </p:cNvPr>
          <p:cNvSpPr txBox="1"/>
          <p:nvPr/>
        </p:nvSpPr>
        <p:spPr>
          <a:xfrm>
            <a:off x="145230" y="4536150"/>
            <a:ext cx="4315844" cy="1815882"/>
          </a:xfrm>
          <a:prstGeom prst="rect">
            <a:avLst/>
          </a:prstGeom>
          <a:noFill/>
        </p:spPr>
        <p:txBody>
          <a:bodyPr wrap="square" rtlCol="0">
            <a:spAutoFit/>
          </a:bodyPr>
          <a:lstStyle/>
          <a:p>
            <a:pPr algn="ctr"/>
            <a:r>
              <a:rPr lang="en-US" sz="1600" dirty="0"/>
              <a:t>Repeated Measures ANOVA: Slope </a:t>
            </a:r>
          </a:p>
          <a:p>
            <a:r>
              <a:rPr lang="en-US" sz="1600" dirty="0"/>
              <a:t>=======================================</a:t>
            </a:r>
          </a:p>
          <a:p>
            <a:r>
              <a:rPr lang="en-US" sz="1600" dirty="0"/>
              <a:t>         F Value Num DF  Den DF  Pr &gt; F</a:t>
            </a:r>
          </a:p>
          <a:p>
            <a:r>
              <a:rPr lang="en-US" sz="1600" dirty="0"/>
              <a:t>----------------------------------------------------------------</a:t>
            </a:r>
          </a:p>
          <a:p>
            <a:r>
              <a:rPr lang="en-US" sz="1600" dirty="0"/>
              <a:t>duration 50.3252 3.0000 570.0000 0.0000</a:t>
            </a:r>
          </a:p>
          <a:p>
            <a:r>
              <a:rPr lang="en-US" sz="1600" dirty="0"/>
              <a:t>=======================================</a:t>
            </a:r>
          </a:p>
          <a:p>
            <a:endParaRPr lang="en-US" sz="1600" dirty="0"/>
          </a:p>
        </p:txBody>
      </p:sp>
      <p:sp>
        <p:nvSpPr>
          <p:cNvPr id="4" name="TextBox 3">
            <a:extLst>
              <a:ext uri="{FF2B5EF4-FFF2-40B4-BE49-F238E27FC236}">
                <a16:creationId xmlns:a16="http://schemas.microsoft.com/office/drawing/2014/main" id="{E6DF1930-52F8-EF40-A329-F44A101A0F11}"/>
              </a:ext>
            </a:extLst>
          </p:cNvPr>
          <p:cNvSpPr txBox="1"/>
          <p:nvPr/>
        </p:nvSpPr>
        <p:spPr>
          <a:xfrm>
            <a:off x="4816583" y="6360595"/>
            <a:ext cx="5451087" cy="461665"/>
          </a:xfrm>
          <a:prstGeom prst="rect">
            <a:avLst/>
          </a:prstGeom>
          <a:noFill/>
        </p:spPr>
        <p:txBody>
          <a:bodyPr wrap="square" rtlCol="0">
            <a:spAutoFit/>
          </a:bodyPr>
          <a:lstStyle/>
          <a:p>
            <a:r>
              <a:rPr lang="en-US" sz="1200" i="1" dirty="0"/>
              <a:t>Note: </a:t>
            </a:r>
            <a:r>
              <a:rPr lang="en-US" sz="1200" dirty="0"/>
              <a:t>Pairwise duration paired t-tests of participant slopes  </a:t>
            </a:r>
          </a:p>
          <a:p>
            <a:r>
              <a:rPr lang="en-US" sz="1200" dirty="0"/>
              <a:t>*** Indicates p &lt; 0.001 </a:t>
            </a:r>
          </a:p>
        </p:txBody>
      </p:sp>
      <p:pic>
        <p:nvPicPr>
          <p:cNvPr id="5124" name="Picture 4">
            <a:extLst>
              <a:ext uri="{FF2B5EF4-FFF2-40B4-BE49-F238E27FC236}">
                <a16:creationId xmlns:a16="http://schemas.microsoft.com/office/drawing/2014/main" id="{BA95E1C9-63B7-F34D-A988-37258D562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743" y="865632"/>
            <a:ext cx="7924800" cy="5486400"/>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Bracket 11">
            <a:extLst>
              <a:ext uri="{FF2B5EF4-FFF2-40B4-BE49-F238E27FC236}">
                <a16:creationId xmlns:a16="http://schemas.microsoft.com/office/drawing/2014/main" id="{A40670B7-EE83-0D43-A728-0028C09F6166}"/>
              </a:ext>
            </a:extLst>
          </p:cNvPr>
          <p:cNvSpPr/>
          <p:nvPr/>
        </p:nvSpPr>
        <p:spPr>
          <a:xfrm>
            <a:off x="8583835" y="1300401"/>
            <a:ext cx="122663" cy="606463"/>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ket 12">
            <a:extLst>
              <a:ext uri="{FF2B5EF4-FFF2-40B4-BE49-F238E27FC236}">
                <a16:creationId xmlns:a16="http://schemas.microsoft.com/office/drawing/2014/main" id="{50EC0977-DE17-304F-9FB9-8E3A2E25E613}"/>
              </a:ext>
            </a:extLst>
          </p:cNvPr>
          <p:cNvSpPr/>
          <p:nvPr/>
        </p:nvSpPr>
        <p:spPr>
          <a:xfrm>
            <a:off x="8972293" y="1289250"/>
            <a:ext cx="122663" cy="907546"/>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ket 13">
            <a:extLst>
              <a:ext uri="{FF2B5EF4-FFF2-40B4-BE49-F238E27FC236}">
                <a16:creationId xmlns:a16="http://schemas.microsoft.com/office/drawing/2014/main" id="{D79B48F0-1CF7-944F-9A9B-9E3B12031648}"/>
              </a:ext>
            </a:extLst>
          </p:cNvPr>
          <p:cNvSpPr/>
          <p:nvPr/>
        </p:nvSpPr>
        <p:spPr>
          <a:xfrm>
            <a:off x="8197622" y="1289251"/>
            <a:ext cx="77672" cy="394590"/>
          </a:xfrm>
          <a:prstGeom prst="rightBracket">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5554C33-B4B6-7D4D-AECE-2757B5A3E3F5}"/>
                  </a:ext>
                </a:extLst>
              </p:cNvPr>
              <p:cNvSpPr txBox="1"/>
              <p:nvPr/>
            </p:nvSpPr>
            <p:spPr>
              <a:xfrm>
                <a:off x="8303335" y="1353621"/>
                <a:ext cx="36738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D5554C33-B4B6-7D4D-AECE-2757B5A3E3F5}"/>
                  </a:ext>
                </a:extLst>
              </p:cNvPr>
              <p:cNvSpPr txBox="1">
                <a:spLocks noRot="1" noChangeAspect="1" noMove="1" noResize="1" noEditPoints="1" noAdjustHandles="1" noChangeArrowheads="1" noChangeShapeType="1" noTextEdit="1"/>
              </p:cNvSpPr>
              <p:nvPr/>
            </p:nvSpPr>
            <p:spPr>
              <a:xfrm>
                <a:off x="8303335" y="1353621"/>
                <a:ext cx="367384" cy="276999"/>
              </a:xfrm>
              <a:prstGeom prst="rect">
                <a:avLst/>
              </a:prstGeom>
              <a:blipFill>
                <a:blip r:embed="rId4"/>
                <a:stretch>
                  <a:fillRect l="-10000"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19A2266-1057-A54B-9552-3A81E5F99EEB}"/>
                  </a:ext>
                </a:extLst>
              </p:cNvPr>
              <p:cNvSpPr txBox="1"/>
              <p:nvPr/>
            </p:nvSpPr>
            <p:spPr>
              <a:xfrm>
                <a:off x="8711912" y="1474246"/>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6" name="TextBox 15">
                <a:extLst>
                  <a:ext uri="{FF2B5EF4-FFF2-40B4-BE49-F238E27FC236}">
                    <a16:creationId xmlns:a16="http://schemas.microsoft.com/office/drawing/2014/main" id="{E19A2266-1057-A54B-9552-3A81E5F99EEB}"/>
                  </a:ext>
                </a:extLst>
              </p:cNvPr>
              <p:cNvSpPr txBox="1">
                <a:spLocks noRot="1" noChangeAspect="1" noMove="1" noResize="1" noEditPoints="1" noAdjustHandles="1" noChangeArrowheads="1" noChangeShapeType="1" noTextEdit="1"/>
              </p:cNvSpPr>
              <p:nvPr/>
            </p:nvSpPr>
            <p:spPr>
              <a:xfrm>
                <a:off x="8711912" y="1474246"/>
                <a:ext cx="362413" cy="276999"/>
              </a:xfrm>
              <a:prstGeom prst="rect">
                <a:avLst/>
              </a:prstGeom>
              <a:blipFill>
                <a:blip r:embed="rId5"/>
                <a:stretch>
                  <a:fillRect l="-6667" r="-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FA22433-5745-8C4F-AD0C-A59D014D965D}"/>
                  </a:ext>
                </a:extLst>
              </p:cNvPr>
              <p:cNvSpPr txBox="1"/>
              <p:nvPr/>
            </p:nvSpPr>
            <p:spPr>
              <a:xfrm>
                <a:off x="9103344" y="1612745"/>
                <a:ext cx="36241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2FA22433-5745-8C4F-AD0C-A59D014D965D}"/>
                  </a:ext>
                </a:extLst>
              </p:cNvPr>
              <p:cNvSpPr txBox="1">
                <a:spLocks noRot="1" noChangeAspect="1" noMove="1" noResize="1" noEditPoints="1" noAdjustHandles="1" noChangeArrowheads="1" noChangeShapeType="1" noTextEdit="1"/>
              </p:cNvSpPr>
              <p:nvPr/>
            </p:nvSpPr>
            <p:spPr>
              <a:xfrm>
                <a:off x="9103344" y="1612745"/>
                <a:ext cx="362413" cy="276999"/>
              </a:xfrm>
              <a:prstGeom prst="rect">
                <a:avLst/>
              </a:prstGeom>
              <a:blipFill>
                <a:blip r:embed="rId6"/>
                <a:stretch>
                  <a:fillRect l="-10345" r="-10345"/>
                </a:stretch>
              </a:blipFill>
            </p:spPr>
            <p:txBody>
              <a:bodyPr/>
              <a:lstStyle/>
              <a:p>
                <a:r>
                  <a:rPr lang="en-US">
                    <a:noFill/>
                  </a:rPr>
                  <a:t> </a:t>
                </a:r>
              </a:p>
            </p:txBody>
          </p:sp>
        </mc:Fallback>
      </mc:AlternateContent>
      <p:pic>
        <p:nvPicPr>
          <p:cNvPr id="5126" name="Picture 6">
            <a:extLst>
              <a:ext uri="{FF2B5EF4-FFF2-40B4-BE49-F238E27FC236}">
                <a16:creationId xmlns:a16="http://schemas.microsoft.com/office/drawing/2014/main" id="{37A32138-6C3D-A04D-AEA7-278060608E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79" y="901283"/>
            <a:ext cx="4291907" cy="3347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598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B4C7-0462-4D42-9186-2A7BD819A510}"/>
              </a:ext>
            </a:extLst>
          </p:cNvPr>
          <p:cNvSpPr>
            <a:spLocks noGrp="1"/>
          </p:cNvSpPr>
          <p:nvPr>
            <p:ph type="title"/>
          </p:nvPr>
        </p:nvSpPr>
        <p:spPr>
          <a:xfrm>
            <a:off x="373717" y="277443"/>
            <a:ext cx="10515600" cy="1325563"/>
          </a:xfrm>
        </p:spPr>
        <p:txBody>
          <a:bodyPr/>
          <a:lstStyle/>
          <a:p>
            <a:r>
              <a:rPr lang="en-US" dirty="0"/>
              <a:t> Combined Results</a:t>
            </a:r>
          </a:p>
        </p:txBody>
      </p:sp>
      <p:sp>
        <p:nvSpPr>
          <p:cNvPr id="8" name="Content Placeholder 7">
            <a:extLst>
              <a:ext uri="{FF2B5EF4-FFF2-40B4-BE49-F238E27FC236}">
                <a16:creationId xmlns:a16="http://schemas.microsoft.com/office/drawing/2014/main" id="{DC51C815-33B6-D149-8047-78B0D5C93AF3}"/>
              </a:ext>
            </a:extLst>
          </p:cNvPr>
          <p:cNvSpPr>
            <a:spLocks noGrp="1"/>
          </p:cNvSpPr>
          <p:nvPr>
            <p:ph idx="1"/>
          </p:nvPr>
        </p:nvSpPr>
        <p:spPr>
          <a:xfrm>
            <a:off x="636953" y="2183867"/>
            <a:ext cx="3990465" cy="2970024"/>
          </a:xfrm>
        </p:spPr>
        <p:txBody>
          <a:bodyPr>
            <a:normAutofit/>
          </a:bodyPr>
          <a:lstStyle/>
          <a:p>
            <a:pPr>
              <a:lnSpc>
                <a:spcPct val="150000"/>
              </a:lnSpc>
            </a:pPr>
            <a:r>
              <a:rPr lang="en-US" sz="2400" dirty="0"/>
              <a:t>Experiment 1</a:t>
            </a:r>
          </a:p>
          <a:p>
            <a:pPr lvl="1">
              <a:lnSpc>
                <a:spcPct val="150000"/>
              </a:lnSpc>
            </a:pPr>
            <a:r>
              <a:rPr lang="en-US" sz="1800" dirty="0"/>
              <a:t>Target Variable (TV)</a:t>
            </a:r>
          </a:p>
          <a:p>
            <a:pPr>
              <a:lnSpc>
                <a:spcPct val="150000"/>
              </a:lnSpc>
            </a:pPr>
            <a:r>
              <a:rPr lang="en-US" sz="2400" dirty="0"/>
              <a:t>Experiment 2</a:t>
            </a:r>
          </a:p>
          <a:p>
            <a:pPr lvl="1">
              <a:lnSpc>
                <a:spcPct val="150000"/>
              </a:lnSpc>
            </a:pPr>
            <a:r>
              <a:rPr lang="en-US" sz="1800" dirty="0"/>
              <a:t>Target at Center (TAC)</a:t>
            </a:r>
          </a:p>
        </p:txBody>
      </p:sp>
      <p:pic>
        <p:nvPicPr>
          <p:cNvPr id="4" name="Picture 3">
            <a:extLst>
              <a:ext uri="{FF2B5EF4-FFF2-40B4-BE49-F238E27FC236}">
                <a16:creationId xmlns:a16="http://schemas.microsoft.com/office/drawing/2014/main" id="{8999C543-E76C-2944-9ADE-EDE6A1E21741}"/>
              </a:ext>
            </a:extLst>
          </p:cNvPr>
          <p:cNvPicPr>
            <a:picLocks noChangeAspect="1"/>
          </p:cNvPicPr>
          <p:nvPr/>
        </p:nvPicPr>
        <p:blipFill>
          <a:blip r:embed="rId3"/>
          <a:stretch>
            <a:fillRect/>
          </a:stretch>
        </p:blipFill>
        <p:spPr>
          <a:xfrm>
            <a:off x="5132578" y="154357"/>
            <a:ext cx="6261100" cy="6426200"/>
          </a:xfrm>
          <a:prstGeom prst="rect">
            <a:avLst/>
          </a:prstGeom>
        </p:spPr>
      </p:pic>
      <p:pic>
        <p:nvPicPr>
          <p:cNvPr id="7" name="Picture 6">
            <a:extLst>
              <a:ext uri="{FF2B5EF4-FFF2-40B4-BE49-F238E27FC236}">
                <a16:creationId xmlns:a16="http://schemas.microsoft.com/office/drawing/2014/main" id="{C3B425E2-A4FA-9248-9F9D-ABD2D4891B65}"/>
              </a:ext>
            </a:extLst>
          </p:cNvPr>
          <p:cNvPicPr>
            <a:picLocks noChangeAspect="1"/>
          </p:cNvPicPr>
          <p:nvPr/>
        </p:nvPicPr>
        <p:blipFill rotWithShape="1">
          <a:blip r:embed="rId4"/>
          <a:srcRect l="9745" t="5643" r="1043" b="8412"/>
          <a:stretch/>
        </p:blipFill>
        <p:spPr>
          <a:xfrm>
            <a:off x="5640661" y="521208"/>
            <a:ext cx="5687568" cy="5522976"/>
          </a:xfrm>
          <a:prstGeom prst="rect">
            <a:avLst/>
          </a:prstGeom>
        </p:spPr>
      </p:pic>
    </p:spTree>
    <p:extLst>
      <p:ext uri="{BB962C8B-B14F-4D97-AF65-F5344CB8AC3E}">
        <p14:creationId xmlns:p14="http://schemas.microsoft.com/office/powerpoint/2010/main" val="196106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B4C7-0462-4D42-9186-2A7BD819A510}"/>
              </a:ext>
            </a:extLst>
          </p:cNvPr>
          <p:cNvSpPr>
            <a:spLocks noGrp="1"/>
          </p:cNvSpPr>
          <p:nvPr>
            <p:ph type="title"/>
          </p:nvPr>
        </p:nvSpPr>
        <p:spPr>
          <a:xfrm>
            <a:off x="373717" y="277443"/>
            <a:ext cx="10515600" cy="1325563"/>
          </a:xfrm>
        </p:spPr>
        <p:txBody>
          <a:bodyPr/>
          <a:lstStyle/>
          <a:p>
            <a:r>
              <a:rPr lang="en-US" dirty="0"/>
              <a:t> Combined Results</a:t>
            </a:r>
          </a:p>
        </p:txBody>
      </p:sp>
      <p:pic>
        <p:nvPicPr>
          <p:cNvPr id="13" name="Picture 12">
            <a:extLst>
              <a:ext uri="{FF2B5EF4-FFF2-40B4-BE49-F238E27FC236}">
                <a16:creationId xmlns:a16="http://schemas.microsoft.com/office/drawing/2014/main" id="{B92042C7-10C1-9E4F-BD15-6929687F7B85}"/>
              </a:ext>
            </a:extLst>
          </p:cNvPr>
          <p:cNvPicPr>
            <a:picLocks noChangeAspect="1"/>
          </p:cNvPicPr>
          <p:nvPr/>
        </p:nvPicPr>
        <p:blipFill>
          <a:blip r:embed="rId3"/>
          <a:stretch>
            <a:fillRect/>
          </a:stretch>
        </p:blipFill>
        <p:spPr>
          <a:xfrm>
            <a:off x="0" y="1883663"/>
            <a:ext cx="4179419" cy="4289627"/>
          </a:xfrm>
          <a:prstGeom prst="rect">
            <a:avLst/>
          </a:prstGeom>
        </p:spPr>
      </p:pic>
      <p:pic>
        <p:nvPicPr>
          <p:cNvPr id="15" name="Picture 14">
            <a:extLst>
              <a:ext uri="{FF2B5EF4-FFF2-40B4-BE49-F238E27FC236}">
                <a16:creationId xmlns:a16="http://schemas.microsoft.com/office/drawing/2014/main" id="{0259FA2D-5972-1441-88AD-D12822426150}"/>
              </a:ext>
            </a:extLst>
          </p:cNvPr>
          <p:cNvPicPr>
            <a:picLocks noChangeAspect="1"/>
          </p:cNvPicPr>
          <p:nvPr/>
        </p:nvPicPr>
        <p:blipFill rotWithShape="1">
          <a:blip r:embed="rId4"/>
          <a:srcRect l="4440"/>
          <a:stretch/>
        </p:blipFill>
        <p:spPr>
          <a:xfrm>
            <a:off x="4139795" y="1883662"/>
            <a:ext cx="3993847" cy="4289627"/>
          </a:xfrm>
          <a:prstGeom prst="rect">
            <a:avLst/>
          </a:prstGeom>
        </p:spPr>
      </p:pic>
      <p:pic>
        <p:nvPicPr>
          <p:cNvPr id="17" name="Picture 16">
            <a:extLst>
              <a:ext uri="{FF2B5EF4-FFF2-40B4-BE49-F238E27FC236}">
                <a16:creationId xmlns:a16="http://schemas.microsoft.com/office/drawing/2014/main" id="{13BC070C-BA2B-E14F-908A-E87BD70D4FDD}"/>
              </a:ext>
            </a:extLst>
          </p:cNvPr>
          <p:cNvPicPr>
            <a:picLocks noChangeAspect="1"/>
          </p:cNvPicPr>
          <p:nvPr/>
        </p:nvPicPr>
        <p:blipFill rotWithShape="1">
          <a:blip r:embed="rId5"/>
          <a:srcRect l="4440"/>
          <a:stretch/>
        </p:blipFill>
        <p:spPr>
          <a:xfrm>
            <a:off x="8115859" y="1883662"/>
            <a:ext cx="3993847" cy="4289627"/>
          </a:xfrm>
          <a:prstGeom prst="rect">
            <a:avLst/>
          </a:prstGeom>
        </p:spPr>
      </p:pic>
      <p:pic>
        <p:nvPicPr>
          <p:cNvPr id="6" name="Picture 5">
            <a:extLst>
              <a:ext uri="{FF2B5EF4-FFF2-40B4-BE49-F238E27FC236}">
                <a16:creationId xmlns:a16="http://schemas.microsoft.com/office/drawing/2014/main" id="{000DB46E-A6F0-7244-86FB-044538A074A9}"/>
              </a:ext>
            </a:extLst>
          </p:cNvPr>
          <p:cNvPicPr>
            <a:picLocks noChangeAspect="1"/>
          </p:cNvPicPr>
          <p:nvPr/>
        </p:nvPicPr>
        <p:blipFill rotWithShape="1">
          <a:blip r:embed="rId6"/>
          <a:srcRect l="10319" t="5889" r="1330" b="8593"/>
          <a:stretch/>
        </p:blipFill>
        <p:spPr>
          <a:xfrm>
            <a:off x="364572" y="2139696"/>
            <a:ext cx="3704508" cy="3614301"/>
          </a:xfrm>
          <a:prstGeom prst="rect">
            <a:avLst/>
          </a:prstGeom>
        </p:spPr>
      </p:pic>
      <p:pic>
        <p:nvPicPr>
          <p:cNvPr id="7" name="Picture 6">
            <a:extLst>
              <a:ext uri="{FF2B5EF4-FFF2-40B4-BE49-F238E27FC236}">
                <a16:creationId xmlns:a16="http://schemas.microsoft.com/office/drawing/2014/main" id="{3674910A-269A-314B-A371-A6B9B7AA5950}"/>
              </a:ext>
            </a:extLst>
          </p:cNvPr>
          <p:cNvPicPr>
            <a:picLocks noChangeAspect="1"/>
          </p:cNvPicPr>
          <p:nvPr/>
        </p:nvPicPr>
        <p:blipFill rotWithShape="1">
          <a:blip r:embed="rId7"/>
          <a:srcRect l="10031" t="5889" r="1904" b="9019"/>
          <a:stretch/>
        </p:blipFill>
        <p:spPr>
          <a:xfrm>
            <a:off x="4311948" y="2139696"/>
            <a:ext cx="3711006" cy="3614302"/>
          </a:xfrm>
          <a:prstGeom prst="rect">
            <a:avLst/>
          </a:prstGeom>
        </p:spPr>
      </p:pic>
      <p:pic>
        <p:nvPicPr>
          <p:cNvPr id="8" name="Picture 7">
            <a:extLst>
              <a:ext uri="{FF2B5EF4-FFF2-40B4-BE49-F238E27FC236}">
                <a16:creationId xmlns:a16="http://schemas.microsoft.com/office/drawing/2014/main" id="{3F985080-E2B0-AA41-A6F8-E699EB7615D8}"/>
              </a:ext>
            </a:extLst>
          </p:cNvPr>
          <p:cNvPicPr>
            <a:picLocks noChangeAspect="1"/>
          </p:cNvPicPr>
          <p:nvPr/>
        </p:nvPicPr>
        <p:blipFill rotWithShape="1">
          <a:blip r:embed="rId8"/>
          <a:srcRect l="10176" t="5605" r="1618" b="8877"/>
          <a:stretch/>
        </p:blipFill>
        <p:spPr>
          <a:xfrm>
            <a:off x="8291782" y="2121408"/>
            <a:ext cx="3716380" cy="3631780"/>
          </a:xfrm>
          <a:prstGeom prst="rect">
            <a:avLst/>
          </a:prstGeom>
        </p:spPr>
      </p:pic>
    </p:spTree>
    <p:extLst>
      <p:ext uri="{BB962C8B-B14F-4D97-AF65-F5344CB8AC3E}">
        <p14:creationId xmlns:p14="http://schemas.microsoft.com/office/powerpoint/2010/main" val="346043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1028" name="Picture 4" descr="Surreal Optical Illusion Art Imagines the World with Magical Realism">
            <a:extLst>
              <a:ext uri="{FF2B5EF4-FFF2-40B4-BE49-F238E27FC236}">
                <a16:creationId xmlns:a16="http://schemas.microsoft.com/office/drawing/2014/main" id="{FF151A71-6BC3-9348-9134-5F6F8DE70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10" r="-3" b="-3"/>
          <a:stretch/>
        </p:blipFill>
        <p:spPr bwMode="auto">
          <a:xfrm>
            <a:off x="58383" y="210185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urreal Optical Illusion Paintings Fuse Two Magical Scenes into One |  Optical illusion paintings, Illusion paintings, Optical illusions art">
            <a:extLst>
              <a:ext uri="{FF2B5EF4-FFF2-40B4-BE49-F238E27FC236}">
                <a16:creationId xmlns:a16="http://schemas.microsoft.com/office/drawing/2014/main" id="{F16758B5-A97C-0142-BED4-52FE3C61D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703" r="1" b="9094"/>
          <a:stretch/>
        </p:blipFill>
        <p:spPr bwMode="auto">
          <a:xfrm>
            <a:off x="6611566" y="87817"/>
            <a:ext cx="5457267" cy="668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468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6A85F-9E36-334C-B236-88402257FDC7}"/>
              </a:ext>
            </a:extLst>
          </p:cNvPr>
          <p:cNvSpPr>
            <a:spLocks noGrp="1"/>
          </p:cNvSpPr>
          <p:nvPr>
            <p:ph type="title"/>
          </p:nvPr>
        </p:nvSpPr>
        <p:spPr>
          <a:xfrm>
            <a:off x="838200" y="0"/>
            <a:ext cx="10515600" cy="1325563"/>
          </a:xfrm>
        </p:spPr>
        <p:txBody>
          <a:bodyPr/>
          <a:lstStyle/>
          <a:p>
            <a:r>
              <a:rPr lang="en-US" dirty="0"/>
              <a:t>Combined Results</a:t>
            </a:r>
          </a:p>
        </p:txBody>
      </p:sp>
      <p:sp>
        <p:nvSpPr>
          <p:cNvPr id="6" name="TextBox 5">
            <a:extLst>
              <a:ext uri="{FF2B5EF4-FFF2-40B4-BE49-F238E27FC236}">
                <a16:creationId xmlns:a16="http://schemas.microsoft.com/office/drawing/2014/main" id="{D8A876C9-7ED5-984C-84DF-E628418F1F53}"/>
              </a:ext>
            </a:extLst>
          </p:cNvPr>
          <p:cNvSpPr txBox="1"/>
          <p:nvPr/>
        </p:nvSpPr>
        <p:spPr>
          <a:xfrm>
            <a:off x="610527" y="3318570"/>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pPr fontAlgn="t"/>
            <a:r>
              <a:rPr lang="en-US" sz="1600" dirty="0"/>
              <a:t>Duration             14.89     3.00   10.80    </a:t>
            </a:r>
            <a:r>
              <a:rPr lang="en-US" sz="1600" dirty="0">
                <a:solidFill>
                  <a:srgbClr val="000000"/>
                </a:solidFill>
              </a:rPr>
              <a:t>&lt; 0.0001</a:t>
            </a:r>
            <a:endParaRPr lang="en-US" sz="1600" dirty="0"/>
          </a:p>
          <a:p>
            <a:endParaRPr lang="en-US" sz="1600" dirty="0"/>
          </a:p>
          <a:p>
            <a:pPr fontAlgn="t"/>
            <a:r>
              <a:rPr lang="en-US" sz="1600" dirty="0">
                <a:highlight>
                  <a:srgbClr val="FFFF00"/>
                </a:highlight>
              </a:rPr>
              <a:t>Experiment       17.69      1.00    4.28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0.63       3.00    0.45      0.59</a:t>
            </a:r>
          </a:p>
          <a:p>
            <a:r>
              <a:rPr lang="en-US" sz="1600" dirty="0"/>
              <a:t>Experiment</a:t>
            </a:r>
          </a:p>
          <a:p>
            <a:r>
              <a:rPr lang="en-US" sz="1600" dirty="0"/>
              <a:t>=======================================</a:t>
            </a:r>
          </a:p>
          <a:p>
            <a:br>
              <a:rPr lang="en-US" sz="1600" dirty="0"/>
            </a:br>
            <a:br>
              <a:rPr lang="en-US" sz="1600" dirty="0"/>
            </a:br>
            <a:endParaRPr lang="en-US" sz="1600" dirty="0"/>
          </a:p>
        </p:txBody>
      </p:sp>
      <p:sp>
        <p:nvSpPr>
          <p:cNvPr id="13" name="Content Placeholder 7">
            <a:extLst>
              <a:ext uri="{FF2B5EF4-FFF2-40B4-BE49-F238E27FC236}">
                <a16:creationId xmlns:a16="http://schemas.microsoft.com/office/drawing/2014/main" id="{72B587D0-63E6-2D43-834A-21E1459C86DB}"/>
              </a:ext>
            </a:extLst>
          </p:cNvPr>
          <p:cNvSpPr txBox="1">
            <a:spLocks/>
          </p:cNvSpPr>
          <p:nvPr/>
        </p:nvSpPr>
        <p:spPr>
          <a:xfrm>
            <a:off x="889308" y="1565282"/>
            <a:ext cx="3520460" cy="14876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Experiment 1</a:t>
            </a:r>
          </a:p>
          <a:p>
            <a:pPr lvl="1"/>
            <a:r>
              <a:rPr lang="en-US" sz="1600" dirty="0"/>
              <a:t>Target Variable (TV)</a:t>
            </a:r>
          </a:p>
          <a:p>
            <a:r>
              <a:rPr lang="en-US" sz="2400" dirty="0"/>
              <a:t>Experiment 2</a:t>
            </a:r>
          </a:p>
          <a:p>
            <a:pPr lvl="1"/>
            <a:r>
              <a:rPr lang="en-US" sz="1600" dirty="0"/>
              <a:t>Target at Center (TAC)</a:t>
            </a:r>
          </a:p>
        </p:txBody>
      </p:sp>
      <p:pic>
        <p:nvPicPr>
          <p:cNvPr id="1026" name="Picture 2">
            <a:extLst>
              <a:ext uri="{FF2B5EF4-FFF2-40B4-BE49-F238E27FC236}">
                <a16:creationId xmlns:a16="http://schemas.microsoft.com/office/drawing/2014/main" id="{5A1D32BF-D387-714F-8153-F6B8EA388A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72"/>
          <a:stretch/>
        </p:blipFill>
        <p:spPr bwMode="auto">
          <a:xfrm>
            <a:off x="5159709" y="1565282"/>
            <a:ext cx="6688608" cy="485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585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31AF705A-8625-6A4A-A00E-16584C0955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 t="1890" r="384" b="-2"/>
          <a:stretch/>
        </p:blipFill>
        <p:spPr bwMode="auto">
          <a:xfrm>
            <a:off x="4899150" y="0"/>
            <a:ext cx="7292850" cy="68326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25400"/>
            <a:ext cx="10515600" cy="1325563"/>
          </a:xfrm>
        </p:spPr>
        <p:txBody>
          <a:bodyPr/>
          <a:lstStyle/>
          <a:p>
            <a:r>
              <a:rPr lang="en-US" dirty="0"/>
              <a:t>Combined Results</a:t>
            </a:r>
          </a:p>
        </p:txBody>
      </p:sp>
      <p:graphicFrame>
        <p:nvGraphicFramePr>
          <p:cNvPr id="5" name="Table 4">
            <a:extLst>
              <a:ext uri="{FF2B5EF4-FFF2-40B4-BE49-F238E27FC236}">
                <a16:creationId xmlns:a16="http://schemas.microsoft.com/office/drawing/2014/main" id="{D78A1F06-C6ED-6745-AA71-C5E359AE6E31}"/>
              </a:ext>
            </a:extLst>
          </p:cNvPr>
          <p:cNvGraphicFramePr>
            <a:graphicFrameLocks noGrp="1"/>
          </p:cNvGraphicFramePr>
          <p:nvPr>
            <p:extLst>
              <p:ext uri="{D42A27DB-BD31-4B8C-83A1-F6EECF244321}">
                <p14:modId xmlns:p14="http://schemas.microsoft.com/office/powerpoint/2010/main" val="3846069865"/>
              </p:ext>
            </p:extLst>
          </p:nvPr>
        </p:nvGraphicFramePr>
        <p:xfrm>
          <a:off x="506507" y="3557588"/>
          <a:ext cx="4233155" cy="2239012"/>
        </p:xfrm>
        <a:graphic>
          <a:graphicData uri="http://schemas.openxmlformats.org/drawingml/2006/table">
            <a:tbl>
              <a:tblPr/>
              <a:tblGrid>
                <a:gridCol w="1189917">
                  <a:extLst>
                    <a:ext uri="{9D8B030D-6E8A-4147-A177-3AD203B41FA5}">
                      <a16:colId xmlns:a16="http://schemas.microsoft.com/office/drawing/2014/main" val="1523333235"/>
                    </a:ext>
                  </a:extLst>
                </a:gridCol>
                <a:gridCol w="1771650">
                  <a:extLst>
                    <a:ext uri="{9D8B030D-6E8A-4147-A177-3AD203B41FA5}">
                      <a16:colId xmlns:a16="http://schemas.microsoft.com/office/drawing/2014/main" val="231179826"/>
                    </a:ext>
                  </a:extLst>
                </a:gridCol>
                <a:gridCol w="1271588">
                  <a:extLst>
                    <a:ext uri="{9D8B030D-6E8A-4147-A177-3AD203B41FA5}">
                      <a16:colId xmlns:a16="http://schemas.microsoft.com/office/drawing/2014/main" val="3596021516"/>
                    </a:ext>
                  </a:extLst>
                </a:gridCol>
              </a:tblGrid>
              <a:tr h="406083">
                <a:tc>
                  <a:txBody>
                    <a:bodyPr/>
                    <a:lstStyle/>
                    <a:p>
                      <a:pPr algn="ctr" rtl="0" fontAlgn="t">
                        <a:spcBef>
                          <a:spcPts val="0"/>
                        </a:spcBef>
                        <a:spcAft>
                          <a:spcPts val="0"/>
                        </a:spcAft>
                      </a:pPr>
                      <a:r>
                        <a:rPr lang="en-US" sz="1600" b="1" i="0" u="none" strike="noStrike" dirty="0">
                          <a:solidFill>
                            <a:srgbClr val="000000"/>
                          </a:solidFill>
                          <a:effectLst/>
                          <a:latin typeface="+mn-lt"/>
                        </a:rPr>
                        <a:t>Duration</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rgbClr val="000000"/>
                          </a:solidFill>
                          <a:effectLst/>
                          <a:latin typeface="+mn-lt"/>
                        </a:rPr>
                        <a:t>Correlation</a:t>
                      </a:r>
                    </a:p>
                    <a:p>
                      <a:pPr algn="ctr" rtl="0" fontAlgn="t">
                        <a:spcBef>
                          <a:spcPts val="0"/>
                        </a:spcBef>
                        <a:spcAft>
                          <a:spcPts val="0"/>
                        </a:spcAft>
                      </a:pPr>
                      <a:r>
                        <a:rPr lang="en-US" sz="1600" b="1" i="0" u="none" strike="noStrike" dirty="0">
                          <a:solidFill>
                            <a:srgbClr val="000000"/>
                          </a:solidFill>
                          <a:effectLst/>
                          <a:latin typeface="+mn-lt"/>
                        </a:rPr>
                        <a:t>(TAC x TV)</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1" i="0" u="none" strike="noStrike" dirty="0">
                          <a:solidFill>
                            <a:srgbClr val="000000"/>
                          </a:solidFill>
                          <a:effectLst/>
                          <a:latin typeface="+mn-lt"/>
                        </a:rPr>
                        <a:t>P-Value</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848974"/>
                  </a:ext>
                </a:extLst>
              </a:tr>
              <a:tr h="406083">
                <a:tc>
                  <a:txBody>
                    <a:bodyPr/>
                    <a:lstStyle/>
                    <a:p>
                      <a:pPr rtl="0" fontAlgn="t">
                        <a:spcBef>
                          <a:spcPts val="0"/>
                        </a:spcBef>
                        <a:spcAft>
                          <a:spcPts val="0"/>
                        </a:spcAft>
                      </a:pPr>
                      <a:r>
                        <a:rPr lang="en-US" sz="1600" b="0" i="0" u="none" strike="noStrike">
                          <a:solidFill>
                            <a:srgbClr val="000000"/>
                          </a:solidFill>
                          <a:effectLst/>
                          <a:latin typeface="+mn-lt"/>
                        </a:rPr>
                        <a:t>250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0.85</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8127327"/>
                  </a:ext>
                </a:extLst>
              </a:tr>
              <a:tr h="406083">
                <a:tc>
                  <a:txBody>
                    <a:bodyPr/>
                    <a:lstStyle/>
                    <a:p>
                      <a:pPr rtl="0" fontAlgn="t">
                        <a:spcBef>
                          <a:spcPts val="0"/>
                        </a:spcBef>
                        <a:spcAft>
                          <a:spcPts val="0"/>
                        </a:spcAft>
                      </a:pPr>
                      <a:r>
                        <a:rPr lang="en-US" sz="1600" b="0" i="0" u="none" strike="noStrike">
                          <a:solidFill>
                            <a:srgbClr val="000000"/>
                          </a:solidFill>
                          <a:effectLst/>
                          <a:latin typeface="+mn-lt"/>
                        </a:rPr>
                        <a:t>500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0.91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0941364"/>
                  </a:ext>
                </a:extLst>
              </a:tr>
              <a:tr h="406083">
                <a:tc>
                  <a:txBody>
                    <a:bodyPr/>
                    <a:lstStyle/>
                    <a:p>
                      <a:pPr rtl="0" fontAlgn="t">
                        <a:spcBef>
                          <a:spcPts val="0"/>
                        </a:spcBef>
                        <a:spcAft>
                          <a:spcPts val="0"/>
                        </a:spcAft>
                      </a:pPr>
                      <a:r>
                        <a:rPr lang="en-US" sz="1600" b="0" i="0" u="none" strike="noStrike" dirty="0">
                          <a:solidFill>
                            <a:srgbClr val="000000"/>
                          </a:solidFill>
                          <a:effectLst/>
                          <a:latin typeface="+mn-lt"/>
                        </a:rPr>
                        <a:t>750 ms</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0.90</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080704"/>
                  </a:ext>
                </a:extLst>
              </a:tr>
              <a:tr h="406083">
                <a:tc>
                  <a:txBody>
                    <a:bodyPr/>
                    <a:lstStyle/>
                    <a:p>
                      <a:pPr rtl="0" fontAlgn="t">
                        <a:spcBef>
                          <a:spcPts val="0"/>
                        </a:spcBef>
                        <a:spcAft>
                          <a:spcPts val="0"/>
                        </a:spcAft>
                      </a:pPr>
                      <a:r>
                        <a:rPr lang="en-US" sz="1600" b="0" i="0" u="none" strike="noStrike">
                          <a:solidFill>
                            <a:srgbClr val="000000"/>
                          </a:solidFill>
                          <a:effectLst/>
                          <a:latin typeface="+mn-lt"/>
                        </a:rPr>
                        <a:t>1000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0.90</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187956"/>
                  </a:ext>
                </a:extLst>
              </a:tr>
            </a:tbl>
          </a:graphicData>
        </a:graphic>
      </p:graphicFrame>
      <p:sp>
        <p:nvSpPr>
          <p:cNvPr id="6" name="Rectangle 1">
            <a:extLst>
              <a:ext uri="{FF2B5EF4-FFF2-40B4-BE49-F238E27FC236}">
                <a16:creationId xmlns:a16="http://schemas.microsoft.com/office/drawing/2014/main" id="{448614CA-DE76-C248-BA82-CE89FD3F5983}"/>
              </a:ext>
            </a:extLst>
          </p:cNvPr>
          <p:cNvSpPr>
            <a:spLocks noChangeArrowheads="1"/>
          </p:cNvSpPr>
          <p:nvPr/>
        </p:nvSpPr>
        <p:spPr bwMode="auto">
          <a:xfrm>
            <a:off x="150875" y="40274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Content Placeholder 7">
            <a:extLst>
              <a:ext uri="{FF2B5EF4-FFF2-40B4-BE49-F238E27FC236}">
                <a16:creationId xmlns:a16="http://schemas.microsoft.com/office/drawing/2014/main" id="{7515E0F2-F2C1-7B41-9DD5-BE29B73C9263}"/>
              </a:ext>
            </a:extLst>
          </p:cNvPr>
          <p:cNvSpPr>
            <a:spLocks noGrp="1"/>
          </p:cNvSpPr>
          <p:nvPr>
            <p:ph idx="1"/>
          </p:nvPr>
        </p:nvSpPr>
        <p:spPr>
          <a:xfrm>
            <a:off x="506413" y="1641475"/>
            <a:ext cx="4762500" cy="4684713"/>
          </a:xfrm>
        </p:spPr>
        <p:txBody>
          <a:bodyPr>
            <a:normAutofit/>
          </a:bodyPr>
          <a:lstStyle/>
          <a:p>
            <a:r>
              <a:rPr lang="en-US" sz="2400" dirty="0"/>
              <a:t>Experiment 1</a:t>
            </a:r>
          </a:p>
          <a:p>
            <a:pPr lvl="1"/>
            <a:r>
              <a:rPr lang="en-US" sz="1800" dirty="0"/>
              <a:t>Target Variable (TV)</a:t>
            </a:r>
          </a:p>
          <a:p>
            <a:r>
              <a:rPr lang="en-US" sz="2400" dirty="0"/>
              <a:t>Experiment 2</a:t>
            </a:r>
          </a:p>
          <a:p>
            <a:pPr lvl="1"/>
            <a:r>
              <a:rPr lang="en-US" sz="1800" dirty="0"/>
              <a:t>Target at Center (TAC)</a:t>
            </a:r>
          </a:p>
        </p:txBody>
      </p:sp>
    </p:spTree>
    <p:extLst>
      <p:ext uri="{BB962C8B-B14F-4D97-AF65-F5344CB8AC3E}">
        <p14:creationId xmlns:p14="http://schemas.microsoft.com/office/powerpoint/2010/main" val="4210910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1881" y="14288"/>
            <a:ext cx="10515600" cy="1325563"/>
          </a:xfrm>
        </p:spPr>
        <p:txBody>
          <a:bodyPr/>
          <a:lstStyle/>
          <a:p>
            <a:r>
              <a:rPr lang="en-US" dirty="0"/>
              <a:t>Residuals </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55"/>
          <a:stretch/>
        </p:blipFill>
        <p:spPr bwMode="auto">
          <a:xfrm>
            <a:off x="4694214" y="27710"/>
            <a:ext cx="7379065" cy="68437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5B86C42C-DCDA-8741-A497-F8A39F1B3649}"/>
              </a:ext>
            </a:extLst>
          </p:cNvPr>
          <p:cNvGraphicFramePr>
            <a:graphicFrameLocks noGrp="1"/>
          </p:cNvGraphicFramePr>
          <p:nvPr>
            <p:extLst>
              <p:ext uri="{D42A27DB-BD31-4B8C-83A1-F6EECF244321}">
                <p14:modId xmlns:p14="http://schemas.microsoft.com/office/powerpoint/2010/main" val="3358182353"/>
              </p:ext>
            </p:extLst>
          </p:nvPr>
        </p:nvGraphicFramePr>
        <p:xfrm>
          <a:off x="241909" y="3613666"/>
          <a:ext cx="4452305" cy="2261460"/>
        </p:xfrm>
        <a:graphic>
          <a:graphicData uri="http://schemas.openxmlformats.org/drawingml/2006/table">
            <a:tbl>
              <a:tblPr/>
              <a:tblGrid>
                <a:gridCol w="1553384">
                  <a:extLst>
                    <a:ext uri="{9D8B030D-6E8A-4147-A177-3AD203B41FA5}">
                      <a16:colId xmlns:a16="http://schemas.microsoft.com/office/drawing/2014/main" val="3545178821"/>
                    </a:ext>
                  </a:extLst>
                </a:gridCol>
                <a:gridCol w="1285371">
                  <a:extLst>
                    <a:ext uri="{9D8B030D-6E8A-4147-A177-3AD203B41FA5}">
                      <a16:colId xmlns:a16="http://schemas.microsoft.com/office/drawing/2014/main" val="1572830796"/>
                    </a:ext>
                  </a:extLst>
                </a:gridCol>
                <a:gridCol w="1613550">
                  <a:extLst>
                    <a:ext uri="{9D8B030D-6E8A-4147-A177-3AD203B41FA5}">
                      <a16:colId xmlns:a16="http://schemas.microsoft.com/office/drawing/2014/main" val="2782073059"/>
                    </a:ext>
                  </a:extLst>
                </a:gridCol>
              </a:tblGrid>
              <a:tr h="411695">
                <a:tc>
                  <a:txBody>
                    <a:bodyPr/>
                    <a:lstStyle/>
                    <a:p>
                      <a:pPr rtl="0" fontAlgn="t">
                        <a:spcBef>
                          <a:spcPts val="0"/>
                        </a:spcBef>
                        <a:spcAft>
                          <a:spcPts val="0"/>
                        </a:spcAft>
                      </a:pPr>
                      <a:r>
                        <a:rPr lang="en-US" sz="1600" b="1" i="0" u="none" strike="noStrike">
                          <a:solidFill>
                            <a:srgbClr val="000000"/>
                          </a:solidFill>
                          <a:effectLst/>
                          <a:latin typeface="+mn-lt"/>
                        </a:rPr>
                        <a:t>Duration</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dirty="0">
                          <a:solidFill>
                            <a:srgbClr val="000000"/>
                          </a:solidFill>
                          <a:effectLst/>
                          <a:latin typeface="+mn-lt"/>
                        </a:rPr>
                        <a:t>Correlation</a:t>
                      </a:r>
                    </a:p>
                    <a:p>
                      <a:pPr rtl="0" fontAlgn="t">
                        <a:spcBef>
                          <a:spcPts val="0"/>
                        </a:spcBef>
                        <a:spcAft>
                          <a:spcPts val="0"/>
                        </a:spcAft>
                      </a:pPr>
                      <a:r>
                        <a:rPr lang="en-US" sz="1600" b="1" i="0" u="none" strike="noStrike" dirty="0">
                          <a:solidFill>
                            <a:srgbClr val="000000"/>
                          </a:solidFill>
                          <a:effectLst/>
                          <a:latin typeface="+mn-lt"/>
                        </a:rPr>
                        <a:t>(TAC x TAV)</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effectLst/>
                          <a:latin typeface="+mn-lt"/>
                        </a:rPr>
                        <a:t>P-Value</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982547"/>
                  </a:ext>
                </a:extLst>
              </a:tr>
              <a:tr h="411695">
                <a:tc>
                  <a:txBody>
                    <a:bodyPr/>
                    <a:lstStyle/>
                    <a:p>
                      <a:pPr rtl="0" fontAlgn="t">
                        <a:spcBef>
                          <a:spcPts val="0"/>
                        </a:spcBef>
                        <a:spcAft>
                          <a:spcPts val="0"/>
                        </a:spcAft>
                      </a:pPr>
                      <a:r>
                        <a:rPr lang="en-US" sz="1600" b="0" i="0" u="none" strike="noStrike">
                          <a:solidFill>
                            <a:srgbClr val="000000"/>
                          </a:solidFill>
                          <a:effectLst/>
                          <a:latin typeface="+mn-lt"/>
                        </a:rPr>
                        <a:t>250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0.60</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3518711"/>
                  </a:ext>
                </a:extLst>
              </a:tr>
              <a:tr h="411695">
                <a:tc>
                  <a:txBody>
                    <a:bodyPr/>
                    <a:lstStyle/>
                    <a:p>
                      <a:pPr rtl="0" fontAlgn="t">
                        <a:spcBef>
                          <a:spcPts val="0"/>
                        </a:spcBef>
                        <a:spcAft>
                          <a:spcPts val="0"/>
                        </a:spcAft>
                      </a:pPr>
                      <a:r>
                        <a:rPr lang="en-US" sz="1600" b="0" i="0" u="none" strike="noStrike">
                          <a:solidFill>
                            <a:srgbClr val="000000"/>
                          </a:solidFill>
                          <a:effectLst/>
                          <a:latin typeface="+mn-lt"/>
                        </a:rPr>
                        <a:t>500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0.74</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3038121"/>
                  </a:ext>
                </a:extLst>
              </a:tr>
              <a:tr h="411695">
                <a:tc>
                  <a:txBody>
                    <a:bodyPr/>
                    <a:lstStyle/>
                    <a:p>
                      <a:pPr rtl="0" fontAlgn="t">
                        <a:spcBef>
                          <a:spcPts val="0"/>
                        </a:spcBef>
                        <a:spcAft>
                          <a:spcPts val="0"/>
                        </a:spcAft>
                      </a:pPr>
                      <a:r>
                        <a:rPr lang="en-US" sz="1600" b="0" i="0" u="none" strike="noStrike" dirty="0">
                          <a:solidFill>
                            <a:srgbClr val="000000"/>
                          </a:solidFill>
                          <a:effectLst/>
                          <a:latin typeface="+mn-lt"/>
                        </a:rPr>
                        <a:t>750 ms</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0.70</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7817428"/>
                  </a:ext>
                </a:extLst>
              </a:tr>
              <a:tr h="411695">
                <a:tc>
                  <a:txBody>
                    <a:bodyPr/>
                    <a:lstStyle/>
                    <a:p>
                      <a:pPr rtl="0" fontAlgn="t">
                        <a:spcBef>
                          <a:spcPts val="0"/>
                        </a:spcBef>
                        <a:spcAft>
                          <a:spcPts val="0"/>
                        </a:spcAft>
                      </a:pPr>
                      <a:r>
                        <a:rPr lang="en-US" sz="1600" b="0" i="0" u="none" strike="noStrike">
                          <a:solidFill>
                            <a:srgbClr val="000000"/>
                          </a:solidFill>
                          <a:effectLst/>
                          <a:latin typeface="+mn-lt"/>
                        </a:rPr>
                        <a:t>1000 ms</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mn-lt"/>
                        </a:rPr>
                        <a:t>0.69</a:t>
                      </a:r>
                      <a:endParaRPr lang="en-US" sz="16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mn-lt"/>
                        </a:rPr>
                        <a:t>&lt; 0.0001</a:t>
                      </a:r>
                      <a:endParaRPr lang="en-US" sz="1600" dirty="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5608641"/>
                  </a:ext>
                </a:extLst>
              </a:tr>
            </a:tbl>
          </a:graphicData>
        </a:graphic>
      </p:graphicFrame>
      <p:sp>
        <p:nvSpPr>
          <p:cNvPr id="7" name="Rectangle 3">
            <a:extLst>
              <a:ext uri="{FF2B5EF4-FFF2-40B4-BE49-F238E27FC236}">
                <a16:creationId xmlns:a16="http://schemas.microsoft.com/office/drawing/2014/main" id="{0A9A255F-994A-E44C-B421-A847B5BCD7A8}"/>
              </a:ext>
            </a:extLst>
          </p:cNvPr>
          <p:cNvSpPr>
            <a:spLocks noChangeArrowheads="1"/>
          </p:cNvSpPr>
          <p:nvPr/>
        </p:nvSpPr>
        <p:spPr bwMode="auto">
          <a:xfrm>
            <a:off x="414338" y="380823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Content Placeholder 7">
            <a:extLst>
              <a:ext uri="{FF2B5EF4-FFF2-40B4-BE49-F238E27FC236}">
                <a16:creationId xmlns:a16="http://schemas.microsoft.com/office/drawing/2014/main" id="{B26E1C1E-1670-6147-BF09-EE6D176E42B8}"/>
              </a:ext>
            </a:extLst>
          </p:cNvPr>
          <p:cNvSpPr>
            <a:spLocks noGrp="1"/>
          </p:cNvSpPr>
          <p:nvPr>
            <p:ph idx="1"/>
          </p:nvPr>
        </p:nvSpPr>
        <p:spPr>
          <a:xfrm>
            <a:off x="241300" y="1641475"/>
            <a:ext cx="4762500" cy="4684713"/>
          </a:xfrm>
        </p:spPr>
        <p:txBody>
          <a:bodyPr>
            <a:normAutofit/>
          </a:bodyPr>
          <a:lstStyle/>
          <a:p>
            <a:r>
              <a:rPr lang="en-US" sz="2400" dirty="0"/>
              <a:t>Experiment 1</a:t>
            </a:r>
          </a:p>
          <a:p>
            <a:pPr lvl="1"/>
            <a:r>
              <a:rPr lang="en-US" sz="1800" dirty="0"/>
              <a:t>Target Variable (TV)</a:t>
            </a:r>
          </a:p>
          <a:p>
            <a:r>
              <a:rPr lang="en-US" sz="2400" dirty="0"/>
              <a:t>Experiment 2</a:t>
            </a:r>
          </a:p>
          <a:p>
            <a:pPr lvl="1"/>
            <a:r>
              <a:rPr lang="en-US" sz="1800" dirty="0"/>
              <a:t>Target at Center (TAC)</a:t>
            </a:r>
          </a:p>
        </p:txBody>
      </p:sp>
    </p:spTree>
    <p:extLst>
      <p:ext uri="{BB962C8B-B14F-4D97-AF65-F5344CB8AC3E}">
        <p14:creationId xmlns:p14="http://schemas.microsoft.com/office/powerpoint/2010/main" val="371763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9758570-3A4D-4C4E-80AE-63D96FAEF5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12950"/>
            <a:ext cx="3581400" cy="3530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5758719" y="3063875"/>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spTree>
    <p:extLst>
      <p:ext uri="{BB962C8B-B14F-4D97-AF65-F5344CB8AC3E}">
        <p14:creationId xmlns:p14="http://schemas.microsoft.com/office/powerpoint/2010/main" val="1905462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6429375" y="3778933"/>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8" name="Picture 3">
            <a:extLst>
              <a:ext uri="{FF2B5EF4-FFF2-40B4-BE49-F238E27FC236}">
                <a16:creationId xmlns:a16="http://schemas.microsoft.com/office/drawing/2014/main" id="{DE32F2B6-E95C-9442-8232-B7C13851A3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13633"/>
            <a:ext cx="35814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26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7100887" y="4480035"/>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11" name="Picture 4">
            <a:extLst>
              <a:ext uri="{FF2B5EF4-FFF2-40B4-BE49-F238E27FC236}">
                <a16:creationId xmlns:a16="http://schemas.microsoft.com/office/drawing/2014/main" id="{2513D42E-022E-2246-AA78-D149C105F9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20777"/>
            <a:ext cx="35814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606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0">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C5844FC5-04C3-0247-B280-D64E992635AE}"/>
              </a:ext>
            </a:extLst>
          </p:cNvPr>
          <p:cNvSpPr>
            <a:spLocks noGrp="1"/>
          </p:cNvSpPr>
          <p:nvPr>
            <p:ph type="title"/>
          </p:nvPr>
        </p:nvSpPr>
        <p:spPr>
          <a:xfrm>
            <a:off x="244929" y="315459"/>
            <a:ext cx="10515600" cy="1325563"/>
          </a:xfrm>
        </p:spPr>
        <p:txBody>
          <a:bodyPr/>
          <a:lstStyle/>
          <a:p>
            <a:r>
              <a:rPr lang="en-US" dirty="0"/>
              <a:t>Residuals</a:t>
            </a:r>
          </a:p>
        </p:txBody>
      </p:sp>
      <p:sp>
        <p:nvSpPr>
          <p:cNvPr id="9" name="TextBox 8">
            <a:extLst>
              <a:ext uri="{FF2B5EF4-FFF2-40B4-BE49-F238E27FC236}">
                <a16:creationId xmlns:a16="http://schemas.microsoft.com/office/drawing/2014/main" id="{AE214366-921F-524E-B6AB-473570E9CF91}"/>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1026" name="Picture 2">
            <a:extLst>
              <a:ext uri="{FF2B5EF4-FFF2-40B4-BE49-F238E27FC236}">
                <a16:creationId xmlns:a16="http://schemas.microsoft.com/office/drawing/2014/main" id="{795FE075-2978-2E43-B978-4F6AF71E5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86" y="14288"/>
            <a:ext cx="753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27E9E0-A9F8-B849-ADBB-52AF2AED02D1}"/>
              </a:ext>
            </a:extLst>
          </p:cNvPr>
          <p:cNvSpPr/>
          <p:nvPr/>
        </p:nvSpPr>
        <p:spPr>
          <a:xfrm>
            <a:off x="7789811" y="5179901"/>
            <a:ext cx="671512" cy="714375"/>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FF00"/>
              </a:solidFill>
              <a:highlight>
                <a:srgbClr val="00FF00"/>
              </a:highlight>
            </a:endParaRPr>
          </a:p>
        </p:txBody>
      </p:sp>
      <p:pic>
        <p:nvPicPr>
          <p:cNvPr id="8" name="Picture 5">
            <a:extLst>
              <a:ext uri="{FF2B5EF4-FFF2-40B4-BE49-F238E27FC236}">
                <a16:creationId xmlns:a16="http://schemas.microsoft.com/office/drawing/2014/main" id="{7CCCEF0B-C14A-AD4F-8088-65402E5DA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393" y="2020777"/>
            <a:ext cx="3670300" cy="35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173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BD0C47-BBDC-8344-AB12-576A8A41B6D7}"/>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48CC184-1C99-CE44-A91C-25871CE63D9D}"/>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7" name="TextBox 6">
                <a:extLst>
                  <a:ext uri="{FF2B5EF4-FFF2-40B4-BE49-F238E27FC236}">
                    <a16:creationId xmlns:a16="http://schemas.microsoft.com/office/drawing/2014/main" id="{D48CC184-1C99-CE44-A91C-25871CE63D9D}"/>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9091" b="-36364"/>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1799471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0" y="1603206"/>
            <a:ext cx="7817460" cy="5288621"/>
          </a:xfrm>
          <a:prstGeom prst="rect">
            <a:avLst/>
          </a:prstGeom>
        </p:spPr>
      </p:pic>
      <p:sp>
        <p:nvSpPr>
          <p:cNvPr id="14" name="Rectangle 13">
            <a:extLst>
              <a:ext uri="{FF2B5EF4-FFF2-40B4-BE49-F238E27FC236}">
                <a16:creationId xmlns:a16="http://schemas.microsoft.com/office/drawing/2014/main" id="{FF4D1175-E2FF-7C4C-8DD7-7F1B93E3199F}"/>
              </a:ext>
            </a:extLst>
          </p:cNvPr>
          <p:cNvSpPr/>
          <p:nvPr/>
        </p:nvSpPr>
        <p:spPr>
          <a:xfrm>
            <a:off x="2371725" y="1352227"/>
            <a:ext cx="3724275" cy="53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EFA15C-0988-1847-BF81-BFDA2A570F21}"/>
                  </a:ext>
                </a:extLst>
              </p:cNvPr>
              <p:cNvSpPr txBox="1"/>
              <p:nvPr/>
            </p:nvSpPr>
            <p:spPr>
              <a:xfrm>
                <a:off x="216877" y="1480588"/>
                <a:ext cx="883138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𝐼𝑛𝑑𝑖𝑣𝑖𝑑𝑢𝑎𝑙</m:t>
                      </m:r>
                      <m:r>
                        <a:rPr lang="en-US" b="0" i="1" smtClean="0">
                          <a:latin typeface="Cambria Math" panose="02040503050406030204" pitchFamily="18" charset="0"/>
                        </a:rPr>
                        <m:t> </m:t>
                      </m:r>
                      <m:r>
                        <a:rPr lang="en-US" b="0" i="1" smtClean="0">
                          <a:latin typeface="Cambria Math" panose="02040503050406030204" pitchFamily="18" charset="0"/>
                        </a:rPr>
                        <m:t>𝑇𝑎𝑟𝑔𝑒𝑡</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𝐸𝑟𝑟𝑜𝑟</m:t>
                      </m:r>
                      <m:r>
                        <a:rPr lang="en-US" b="0" i="1" smtClean="0">
                          <a:latin typeface="Cambria Math" panose="02040503050406030204" pitchFamily="18" charset="0"/>
                        </a:rPr>
                        <m:t>= </m:t>
                      </m:r>
                      <m:r>
                        <a:rPr lang="en-US" b="0" i="1" smtClean="0">
                          <a:latin typeface="Cambria Math" panose="02040503050406030204" pitchFamily="18" charset="0"/>
                        </a:rPr>
                        <m:t>𝐴𝑐𝑡𝑢𝑎𝑙</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𝐴𝑣𝑒𝑟𝑎𝑔𝑒</m:t>
                      </m:r>
                      <m:r>
                        <a:rPr lang="en-US" b="0" i="1" smtClean="0">
                          <a:latin typeface="Cambria Math" panose="02040503050406030204" pitchFamily="18" charset="0"/>
                        </a:rPr>
                        <m:t> </m:t>
                      </m:r>
                      <m:r>
                        <a:rPr lang="en-US" b="0" i="1" smtClean="0">
                          <a:latin typeface="Cambria Math" panose="02040503050406030204" pitchFamily="18" charset="0"/>
                        </a:rPr>
                        <m:t>𝐷𝑒𝑝𝑡h</m:t>
                      </m:r>
                      <m:r>
                        <a:rPr lang="en-US" b="0" i="1" smtClean="0">
                          <a:latin typeface="Cambria Math" panose="02040503050406030204" pitchFamily="18" charset="0"/>
                        </a:rPr>
                        <m:t> </m:t>
                      </m:r>
                      <m:r>
                        <a:rPr lang="en-US" b="0" i="1" smtClean="0">
                          <a:latin typeface="Cambria Math" panose="02040503050406030204" pitchFamily="18" charset="0"/>
                        </a:rPr>
                        <m:t>𝐸𝑠𝑡𝑖𝑚𝑎𝑡𝑒</m:t>
                      </m:r>
                    </m:oMath>
                  </m:oMathPara>
                </a14:m>
                <a:endParaRPr lang="en-US" dirty="0"/>
              </a:p>
            </p:txBody>
          </p:sp>
        </mc:Choice>
        <mc:Fallback xmlns="">
          <p:sp>
            <p:nvSpPr>
              <p:cNvPr id="13" name="TextBox 12">
                <a:extLst>
                  <a:ext uri="{FF2B5EF4-FFF2-40B4-BE49-F238E27FC236}">
                    <a16:creationId xmlns:a16="http://schemas.microsoft.com/office/drawing/2014/main" id="{5EEFA15C-0988-1847-BF81-BFDA2A570F21}"/>
                  </a:ext>
                </a:extLst>
              </p:cNvPr>
              <p:cNvSpPr txBox="1">
                <a:spLocks noRot="1" noChangeAspect="1" noMove="1" noResize="1" noEditPoints="1" noAdjustHandles="1" noChangeArrowheads="1" noChangeShapeType="1" noTextEdit="1"/>
              </p:cNvSpPr>
              <p:nvPr/>
            </p:nvSpPr>
            <p:spPr>
              <a:xfrm>
                <a:off x="216877" y="1480588"/>
                <a:ext cx="8831383" cy="276999"/>
              </a:xfrm>
              <a:prstGeom prst="rect">
                <a:avLst/>
              </a:prstGeom>
              <a:blipFill>
                <a:blip r:embed="rId4"/>
                <a:stretch>
                  <a:fillRect t="-8696" b="-34783"/>
                </a:stretch>
              </a:blipFill>
            </p:spPr>
            <p:txBody>
              <a:bodyPr/>
              <a:lstStyle/>
              <a:p>
                <a:r>
                  <a:rPr lang="en-US">
                    <a:noFill/>
                  </a:rPr>
                  <a:t> </a:t>
                </a:r>
              </a:p>
            </p:txBody>
          </p:sp>
        </mc:Fallback>
      </mc:AlternateContent>
      <p:sp>
        <p:nvSpPr>
          <p:cNvPr id="6" name="Donut 5">
            <a:extLst>
              <a:ext uri="{FF2B5EF4-FFF2-40B4-BE49-F238E27FC236}">
                <a16:creationId xmlns:a16="http://schemas.microsoft.com/office/drawing/2014/main" id="{E93CA842-7ACC-144C-8A19-3EAE575CEC84}"/>
              </a:ext>
            </a:extLst>
          </p:cNvPr>
          <p:cNvSpPr/>
          <p:nvPr/>
        </p:nvSpPr>
        <p:spPr>
          <a:xfrm>
            <a:off x="3400426" y="4357187"/>
            <a:ext cx="285750" cy="314325"/>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B3AC4C0E-BB32-6141-AEEC-0A3E1883A876}"/>
              </a:ext>
            </a:extLst>
          </p:cNvPr>
          <p:cNvSpPr>
            <a:spLocks noGrp="1"/>
          </p:cNvSpPr>
          <p:nvPr>
            <p:ph type="title"/>
          </p:nvPr>
        </p:nvSpPr>
        <p:spPr>
          <a:xfrm>
            <a:off x="531202" y="221518"/>
            <a:ext cx="11975123" cy="574156"/>
          </a:xfrm>
        </p:spPr>
        <p:txBody>
          <a:bodyPr>
            <a:normAutofit fontScale="90000"/>
          </a:bodyPr>
          <a:lstStyle/>
          <a:p>
            <a:r>
              <a:rPr lang="en-US" dirty="0"/>
              <a:t>Individual Image Accuracy</a:t>
            </a:r>
          </a:p>
        </p:txBody>
      </p:sp>
    </p:spTree>
    <p:extLst>
      <p:ext uri="{BB962C8B-B14F-4D97-AF65-F5344CB8AC3E}">
        <p14:creationId xmlns:p14="http://schemas.microsoft.com/office/powerpoint/2010/main" val="32553438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216877" y="250093"/>
            <a:ext cx="11975123" cy="574156"/>
          </a:xfrm>
        </p:spPr>
        <p:txBody>
          <a:bodyPr>
            <a:normAutofit fontScale="90000"/>
          </a:bodyPr>
          <a:lstStyle/>
          <a:p>
            <a:r>
              <a:rPr lang="en-US" dirty="0"/>
              <a:t>Low and Stable Error Across Viewing Durations</a:t>
            </a:r>
          </a:p>
        </p:txBody>
      </p:sp>
      <p:pic>
        <p:nvPicPr>
          <p:cNvPr id="10" name="Picture 9">
            <a:extLst>
              <a:ext uri="{FF2B5EF4-FFF2-40B4-BE49-F238E27FC236}">
                <a16:creationId xmlns:a16="http://schemas.microsoft.com/office/drawing/2014/main" id="{A392F5AD-2E02-D245-8427-E0FC86FEC590}"/>
              </a:ext>
            </a:extLst>
          </p:cNvPr>
          <p:cNvPicPr>
            <a:picLocks noChangeAspect="1"/>
          </p:cNvPicPr>
          <p:nvPr/>
        </p:nvPicPr>
        <p:blipFill>
          <a:blip r:embed="rId3"/>
          <a:stretch>
            <a:fillRect/>
          </a:stretch>
        </p:blipFill>
        <p:spPr>
          <a:xfrm>
            <a:off x="-114124" y="4179116"/>
            <a:ext cx="3959835" cy="2678884"/>
          </a:xfrm>
          <a:prstGeom prst="rect">
            <a:avLst/>
          </a:prstGeom>
        </p:spPr>
      </p:pic>
      <p:sp>
        <p:nvSpPr>
          <p:cNvPr id="3" name="Donut 2">
            <a:extLst>
              <a:ext uri="{FF2B5EF4-FFF2-40B4-BE49-F238E27FC236}">
                <a16:creationId xmlns:a16="http://schemas.microsoft.com/office/drawing/2014/main" id="{FD8876DA-4BF5-0D42-A3FF-E6503C2DF3C0}"/>
              </a:ext>
            </a:extLst>
          </p:cNvPr>
          <p:cNvSpPr/>
          <p:nvPr/>
        </p:nvSpPr>
        <p:spPr>
          <a:xfrm>
            <a:off x="1611648" y="5589998"/>
            <a:ext cx="131604" cy="123552"/>
          </a:xfrm>
          <a:prstGeom prst="don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2">
            <a:extLst>
              <a:ext uri="{FF2B5EF4-FFF2-40B4-BE49-F238E27FC236}">
                <a16:creationId xmlns:a16="http://schemas.microsoft.com/office/drawing/2014/main" id="{30789F28-0A09-C345-B0C9-4A4AF550F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90" y="1001730"/>
            <a:ext cx="7364749" cy="53465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urved Connector 4">
            <a:extLst>
              <a:ext uri="{FF2B5EF4-FFF2-40B4-BE49-F238E27FC236}">
                <a16:creationId xmlns:a16="http://schemas.microsoft.com/office/drawing/2014/main" id="{5100EEDB-9E73-5743-94EC-0B10C3ECEE41}"/>
              </a:ext>
            </a:extLst>
          </p:cNvPr>
          <p:cNvCxnSpPr/>
          <p:nvPr/>
        </p:nvCxnSpPr>
        <p:spPr>
          <a:xfrm rot="5400000" flipH="1" flipV="1">
            <a:off x="1018806" y="2431038"/>
            <a:ext cx="3757612" cy="2417427"/>
          </a:xfrm>
          <a:prstGeom prst="curvedConnector3">
            <a:avLst>
              <a:gd name="adj1" fmla="val 9981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099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sp>
        <p:nvSpPr>
          <p:cNvPr id="7" name="TextBox 6">
            <a:extLst>
              <a:ext uri="{FF2B5EF4-FFF2-40B4-BE49-F238E27FC236}">
                <a16:creationId xmlns:a16="http://schemas.microsoft.com/office/drawing/2014/main" id="{DCDBAD76-BB6F-C740-B9E1-66C573DF1226}"/>
              </a:ext>
            </a:extLst>
          </p:cNvPr>
          <p:cNvSpPr txBox="1"/>
          <p:nvPr/>
        </p:nvSpPr>
        <p:spPr>
          <a:xfrm>
            <a:off x="0" y="110389"/>
            <a:ext cx="6096000" cy="954107"/>
          </a:xfrm>
          <a:prstGeom prst="rect">
            <a:avLst/>
          </a:prstGeom>
          <a:noFill/>
        </p:spPr>
        <p:txBody>
          <a:bodyPr wrap="square" rtlCol="0">
            <a:spAutoFit/>
          </a:bodyPr>
          <a:lstStyle/>
          <a:p>
            <a:pPr algn="ctr"/>
            <a:r>
              <a:rPr lang="en-US" sz="2800"/>
              <a:t>What cues facilitate depth perception in natural environments?</a:t>
            </a:r>
            <a:endParaRPr lang="en-US" sz="2800" dirty="0"/>
          </a:p>
        </p:txBody>
      </p:sp>
    </p:spTree>
    <p:extLst>
      <p:ext uri="{BB962C8B-B14F-4D97-AF65-F5344CB8AC3E}">
        <p14:creationId xmlns:p14="http://schemas.microsoft.com/office/powerpoint/2010/main" val="2031349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fontScale="92500"/>
          </a:bodyPr>
          <a:lstStyle/>
          <a:p>
            <a:pPr marL="0" indent="0">
              <a:buNone/>
            </a:pPr>
            <a:r>
              <a:rPr lang="en-US" dirty="0"/>
              <a:t>Questions: </a:t>
            </a:r>
          </a:p>
          <a:p>
            <a:pPr marL="514350" indent="-514350">
              <a:buAutoNum type="arabicPeriod"/>
            </a:pPr>
            <a:r>
              <a:rPr lang="en-US" dirty="0"/>
              <a:t>In what way do individual depth cues influence sensitivity?</a:t>
            </a:r>
          </a:p>
          <a:p>
            <a:pPr marL="514350" indent="-514350">
              <a:buAutoNum type="arabicPeriod"/>
            </a:pPr>
            <a:r>
              <a:rPr lang="en-US" dirty="0"/>
              <a:t>How does the utility of relative depth cues change as viewing duration increases?</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604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811E247B-CC75-1844-8076-4AD167BFF4BC}"/>
              </a:ext>
            </a:extLst>
          </p:cNvPr>
          <p:cNvSpPr/>
          <p:nvPr/>
        </p:nvSpPr>
        <p:spPr>
          <a:xfrm>
            <a:off x="214744" y="914870"/>
            <a:ext cx="4345845" cy="5683115"/>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FB8A42-40FB-5441-BBD0-D6E73C477B5A}"/>
              </a:ext>
            </a:extLst>
          </p:cNvPr>
          <p:cNvPicPr>
            <a:picLocks noChangeAspect="1"/>
          </p:cNvPicPr>
          <p:nvPr/>
        </p:nvPicPr>
        <p:blipFill>
          <a:blip r:embed="rId3"/>
          <a:stretch>
            <a:fillRect/>
          </a:stretch>
        </p:blipFill>
        <p:spPr>
          <a:xfrm>
            <a:off x="973298" y="4906088"/>
            <a:ext cx="1655263" cy="812852"/>
          </a:xfrm>
          <a:prstGeom prst="rect">
            <a:avLst/>
          </a:prstGeom>
        </p:spPr>
      </p:pic>
      <p:sp>
        <p:nvSpPr>
          <p:cNvPr id="5" name="TextBox 4">
            <a:extLst>
              <a:ext uri="{FF2B5EF4-FFF2-40B4-BE49-F238E27FC236}">
                <a16:creationId xmlns:a16="http://schemas.microsoft.com/office/drawing/2014/main" id="{7C0197DB-AF68-8A40-8C0B-8468D0F12EBD}"/>
              </a:ext>
            </a:extLst>
          </p:cNvPr>
          <p:cNvSpPr txBox="1"/>
          <p:nvPr/>
        </p:nvSpPr>
        <p:spPr>
          <a:xfrm>
            <a:off x="-404686" y="189120"/>
            <a:ext cx="5602778" cy="584775"/>
          </a:xfrm>
          <a:prstGeom prst="rect">
            <a:avLst/>
          </a:prstGeom>
          <a:noFill/>
        </p:spPr>
        <p:txBody>
          <a:bodyPr wrap="square" rtlCol="0">
            <a:spAutoFit/>
          </a:bodyPr>
          <a:lstStyle/>
          <a:p>
            <a:pPr algn="ctr"/>
            <a:r>
              <a:rPr lang="en-US" sz="3200" dirty="0"/>
              <a:t>Relative Depth Cues</a:t>
            </a:r>
          </a:p>
        </p:txBody>
      </p:sp>
      <p:sp>
        <p:nvSpPr>
          <p:cNvPr id="6" name="TextBox 5">
            <a:extLst>
              <a:ext uri="{FF2B5EF4-FFF2-40B4-BE49-F238E27FC236}">
                <a16:creationId xmlns:a16="http://schemas.microsoft.com/office/drawing/2014/main" id="{A118C6FD-772C-B245-A576-DB875392A162}"/>
              </a:ext>
            </a:extLst>
          </p:cNvPr>
          <p:cNvSpPr txBox="1"/>
          <p:nvPr/>
        </p:nvSpPr>
        <p:spPr>
          <a:xfrm>
            <a:off x="430870" y="831746"/>
            <a:ext cx="4091292" cy="5414431"/>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7" name="Picture 6" descr="A close up of a logo&#10;&#10;Description automatically generated">
            <a:extLst>
              <a:ext uri="{FF2B5EF4-FFF2-40B4-BE49-F238E27FC236}">
                <a16:creationId xmlns:a16="http://schemas.microsoft.com/office/drawing/2014/main" id="{C46E943D-168F-0745-9D60-D971534DBDC3}"/>
              </a:ext>
            </a:extLst>
          </p:cNvPr>
          <p:cNvPicPr>
            <a:picLocks noChangeAspect="1"/>
          </p:cNvPicPr>
          <p:nvPr/>
        </p:nvPicPr>
        <p:blipFill rotWithShape="1">
          <a:blip r:embed="rId4"/>
          <a:srcRect b="59011"/>
          <a:stretch/>
        </p:blipFill>
        <p:spPr>
          <a:xfrm>
            <a:off x="991694" y="1544867"/>
            <a:ext cx="1636867" cy="852078"/>
          </a:xfrm>
          <a:prstGeom prst="rect">
            <a:avLst/>
          </a:prstGeom>
        </p:spPr>
      </p:pic>
      <p:pic>
        <p:nvPicPr>
          <p:cNvPr id="8" name="Picture 7" descr="A close up of a map&#10;&#10;Description automatically generated">
            <a:extLst>
              <a:ext uri="{FF2B5EF4-FFF2-40B4-BE49-F238E27FC236}">
                <a16:creationId xmlns:a16="http://schemas.microsoft.com/office/drawing/2014/main" id="{CF2BFB77-76DA-D441-ADDF-372D46F045F1}"/>
              </a:ext>
            </a:extLst>
          </p:cNvPr>
          <p:cNvPicPr>
            <a:picLocks noChangeAspect="1"/>
          </p:cNvPicPr>
          <p:nvPr/>
        </p:nvPicPr>
        <p:blipFill rotWithShape="1">
          <a:blip r:embed="rId5"/>
          <a:srcRect b="72241"/>
          <a:stretch/>
        </p:blipFill>
        <p:spPr>
          <a:xfrm>
            <a:off x="991694" y="2948798"/>
            <a:ext cx="2377300" cy="695654"/>
          </a:xfrm>
          <a:prstGeom prst="rect">
            <a:avLst/>
          </a:prstGeom>
        </p:spPr>
      </p:pic>
      <p:pic>
        <p:nvPicPr>
          <p:cNvPr id="9" name="Content Placeholder 19" descr="A black couch in a room&#10;&#10;Description automatically generated with medium confidence">
            <a:extLst>
              <a:ext uri="{FF2B5EF4-FFF2-40B4-BE49-F238E27FC236}">
                <a16:creationId xmlns:a16="http://schemas.microsoft.com/office/drawing/2014/main" id="{2805012B-A0FB-3E4A-B3EC-9D5FCACC9802}"/>
              </a:ext>
            </a:extLst>
          </p:cNvPr>
          <p:cNvPicPr>
            <a:picLocks noGrp="1" noChangeAspect="1"/>
          </p:cNvPicPr>
          <p:nvPr>
            <p:ph idx="1"/>
          </p:nvPr>
        </p:nvPicPr>
        <p:blipFill>
          <a:blip r:embed="rId6"/>
          <a:stretch>
            <a:fillRect/>
          </a:stretch>
        </p:blipFill>
        <p:spPr>
          <a:xfrm>
            <a:off x="6688997" y="458610"/>
            <a:ext cx="4091292" cy="2970390"/>
          </a:xfrm>
        </p:spPr>
      </p:pic>
      <p:pic>
        <p:nvPicPr>
          <p:cNvPr id="10" name="Content Placeholder 5" descr="A picture containing indoor, floor, wall, window&#10;&#10;Description automatically generated">
            <a:extLst>
              <a:ext uri="{FF2B5EF4-FFF2-40B4-BE49-F238E27FC236}">
                <a16:creationId xmlns:a16="http://schemas.microsoft.com/office/drawing/2014/main" id="{869254BD-B778-194D-B205-B797A0D3DEA6}"/>
              </a:ext>
            </a:extLst>
          </p:cNvPr>
          <p:cNvPicPr>
            <a:picLocks noChangeAspect="1"/>
          </p:cNvPicPr>
          <p:nvPr/>
        </p:nvPicPr>
        <p:blipFill>
          <a:blip r:embed="rId7"/>
          <a:stretch>
            <a:fillRect/>
          </a:stretch>
        </p:blipFill>
        <p:spPr>
          <a:xfrm>
            <a:off x="6688997" y="3680416"/>
            <a:ext cx="4091292" cy="2970390"/>
          </a:xfrm>
          <a:prstGeom prst="rect">
            <a:avLst/>
          </a:prstGeom>
        </p:spPr>
      </p:pic>
      <p:cxnSp>
        <p:nvCxnSpPr>
          <p:cNvPr id="17" name="Straight Arrow Connector 16">
            <a:extLst>
              <a:ext uri="{FF2B5EF4-FFF2-40B4-BE49-F238E27FC236}">
                <a16:creationId xmlns:a16="http://schemas.microsoft.com/office/drawing/2014/main" id="{E147900E-CA5B-D142-89A0-53863BA74FB2}"/>
              </a:ext>
            </a:extLst>
          </p:cNvPr>
          <p:cNvCxnSpPr>
            <a:cxnSpLocks/>
          </p:cNvCxnSpPr>
          <p:nvPr/>
        </p:nvCxnSpPr>
        <p:spPr>
          <a:xfrm>
            <a:off x="3435494" y="1337196"/>
            <a:ext cx="3059084" cy="86331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0570B-131F-FC45-BC9C-72B9DB70AA26}"/>
              </a:ext>
            </a:extLst>
          </p:cNvPr>
          <p:cNvCxnSpPr>
            <a:cxnSpLocks/>
          </p:cNvCxnSpPr>
          <p:nvPr/>
        </p:nvCxnSpPr>
        <p:spPr>
          <a:xfrm>
            <a:off x="2476516" y="4046540"/>
            <a:ext cx="4082122" cy="10087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222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ECB1-3464-6946-934F-D8DA4738CA3C}"/>
              </a:ext>
            </a:extLst>
          </p:cNvPr>
          <p:cNvSpPr>
            <a:spLocks noGrp="1"/>
          </p:cNvSpPr>
          <p:nvPr>
            <p:ph type="title"/>
          </p:nvPr>
        </p:nvSpPr>
        <p:spPr>
          <a:xfrm>
            <a:off x="492370" y="365125"/>
            <a:ext cx="10515600" cy="1325563"/>
          </a:xfrm>
        </p:spPr>
        <p:txBody>
          <a:bodyPr/>
          <a:lstStyle/>
          <a:p>
            <a:r>
              <a:rPr lang="en-US" dirty="0"/>
              <a:t>Methods</a:t>
            </a:r>
          </a:p>
        </p:txBody>
      </p:sp>
      <p:sp>
        <p:nvSpPr>
          <p:cNvPr id="3" name="Content Placeholder 2">
            <a:extLst>
              <a:ext uri="{FF2B5EF4-FFF2-40B4-BE49-F238E27FC236}">
                <a16:creationId xmlns:a16="http://schemas.microsoft.com/office/drawing/2014/main" id="{7BFF7FA3-A01E-BD4B-BA70-0846B3B92B2E}"/>
              </a:ext>
            </a:extLst>
          </p:cNvPr>
          <p:cNvSpPr>
            <a:spLocks noGrp="1"/>
          </p:cNvSpPr>
          <p:nvPr>
            <p:ph idx="1"/>
          </p:nvPr>
        </p:nvSpPr>
        <p:spPr>
          <a:xfrm>
            <a:off x="492370" y="1825625"/>
            <a:ext cx="6026418" cy="4351338"/>
          </a:xfrm>
        </p:spPr>
        <p:txBody>
          <a:bodyPr/>
          <a:lstStyle/>
          <a:p>
            <a:r>
              <a:rPr lang="en-US" dirty="0"/>
              <a:t>Image processing algorithmic approach</a:t>
            </a:r>
          </a:p>
          <a:p>
            <a:pPr lvl="1"/>
            <a:r>
              <a:rPr lang="en-US" dirty="0"/>
              <a:t>Minimizes bias </a:t>
            </a:r>
          </a:p>
          <a:p>
            <a:r>
              <a:rPr lang="en-US" dirty="0"/>
              <a:t>Run on 3500 + images</a:t>
            </a:r>
          </a:p>
          <a:p>
            <a:pPr lvl="1"/>
            <a:r>
              <a:rPr lang="en-US" dirty="0"/>
              <a:t>Leverage HPC </a:t>
            </a:r>
          </a:p>
          <a:p>
            <a:endParaRPr lang="en-US" dirty="0"/>
          </a:p>
        </p:txBody>
      </p:sp>
      <p:pic>
        <p:nvPicPr>
          <p:cNvPr id="9" name="Picture 8">
            <a:extLst>
              <a:ext uri="{FF2B5EF4-FFF2-40B4-BE49-F238E27FC236}">
                <a16:creationId xmlns:a16="http://schemas.microsoft.com/office/drawing/2014/main" id="{7996061D-589E-2944-95C4-CAA76279DA41}"/>
              </a:ext>
            </a:extLst>
          </p:cNvPr>
          <p:cNvPicPr>
            <a:picLocks noChangeAspect="1"/>
          </p:cNvPicPr>
          <p:nvPr/>
        </p:nvPicPr>
        <p:blipFill>
          <a:blip r:embed="rId3"/>
          <a:stretch>
            <a:fillRect/>
          </a:stretch>
        </p:blipFill>
        <p:spPr>
          <a:xfrm>
            <a:off x="6585156" y="871108"/>
            <a:ext cx="5304075" cy="5621767"/>
          </a:xfrm>
          <a:prstGeom prst="rect">
            <a:avLst/>
          </a:prstGeom>
        </p:spPr>
      </p:pic>
      <p:pic>
        <p:nvPicPr>
          <p:cNvPr id="4" name="Picture 3">
            <a:extLst>
              <a:ext uri="{FF2B5EF4-FFF2-40B4-BE49-F238E27FC236}">
                <a16:creationId xmlns:a16="http://schemas.microsoft.com/office/drawing/2014/main" id="{8FACBC08-FD75-184F-B21B-462C65545797}"/>
              </a:ext>
            </a:extLst>
          </p:cNvPr>
          <p:cNvPicPr>
            <a:picLocks noChangeAspect="1"/>
          </p:cNvPicPr>
          <p:nvPr/>
        </p:nvPicPr>
        <p:blipFill>
          <a:blip r:embed="rId4"/>
          <a:stretch>
            <a:fillRect/>
          </a:stretch>
        </p:blipFill>
        <p:spPr>
          <a:xfrm>
            <a:off x="172964" y="3887961"/>
            <a:ext cx="5923036" cy="2961518"/>
          </a:xfrm>
          <a:prstGeom prst="rect">
            <a:avLst/>
          </a:prstGeom>
        </p:spPr>
      </p:pic>
    </p:spTree>
    <p:extLst>
      <p:ext uri="{BB962C8B-B14F-4D97-AF65-F5344CB8AC3E}">
        <p14:creationId xmlns:p14="http://schemas.microsoft.com/office/powerpoint/2010/main" val="4145785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38" name="Picture 37" descr="A picture containing text, floor, indoor, chair&#10;&#10;Description automatically generated">
            <a:extLst>
              <a:ext uri="{FF2B5EF4-FFF2-40B4-BE49-F238E27FC236}">
                <a16:creationId xmlns:a16="http://schemas.microsoft.com/office/drawing/2014/main" id="{927B3931-9B04-7D4C-B9C4-BD2DF16DCF66}"/>
              </a:ext>
            </a:extLst>
          </p:cNvPr>
          <p:cNvPicPr>
            <a:picLocks noChangeAspect="1"/>
          </p:cNvPicPr>
          <p:nvPr/>
        </p:nvPicPr>
        <p:blipFill>
          <a:blip r:embed="rId4"/>
          <a:stretch>
            <a:fillRect/>
          </a:stretch>
        </p:blipFill>
        <p:spPr>
          <a:xfrm>
            <a:off x="6383109" y="1829359"/>
            <a:ext cx="5256437" cy="3816317"/>
          </a:xfrm>
          <a:prstGeom prst="rect">
            <a:avLst/>
          </a:prstGeom>
        </p:spPr>
      </p:pic>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5"/>
          <a:stretch>
            <a:fillRect/>
          </a:stretch>
        </p:blipFill>
        <p:spPr>
          <a:xfrm>
            <a:off x="504370" y="1829360"/>
            <a:ext cx="5256438" cy="3816318"/>
          </a:xfrm>
          <a:prstGeom prst="rect">
            <a:avLst/>
          </a:prstGeom>
        </p:spPr>
      </p:pic>
      <p:pic>
        <p:nvPicPr>
          <p:cNvPr id="12" name="Picture 11" descr="A picture containing indoor, floor, keyboard, lined&#10;&#10;Description automatically generated">
            <a:extLst>
              <a:ext uri="{FF2B5EF4-FFF2-40B4-BE49-F238E27FC236}">
                <a16:creationId xmlns:a16="http://schemas.microsoft.com/office/drawing/2014/main" id="{D6F67936-AB14-094D-BF1A-89443A3DB0A8}"/>
              </a:ext>
            </a:extLst>
          </p:cNvPr>
          <p:cNvPicPr>
            <a:picLocks noChangeAspect="1"/>
          </p:cNvPicPr>
          <p:nvPr/>
        </p:nvPicPr>
        <p:blipFill>
          <a:blip r:embed="rId6"/>
          <a:stretch>
            <a:fillRect/>
          </a:stretch>
        </p:blipFill>
        <p:spPr>
          <a:xfrm>
            <a:off x="505730" y="1829360"/>
            <a:ext cx="5256439" cy="3816319"/>
          </a:xfrm>
          <a:prstGeom prst="rect">
            <a:avLst/>
          </a:prstGeom>
        </p:spPr>
      </p:pic>
    </p:spTree>
    <p:extLst>
      <p:ext uri="{BB962C8B-B14F-4D97-AF65-F5344CB8AC3E}">
        <p14:creationId xmlns:p14="http://schemas.microsoft.com/office/powerpoint/2010/main" val="1235468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floor, table, chair&#10;&#10;Description automatically generated">
            <a:extLst>
              <a:ext uri="{FF2B5EF4-FFF2-40B4-BE49-F238E27FC236}">
                <a16:creationId xmlns:a16="http://schemas.microsoft.com/office/drawing/2014/main" id="{CEF692DA-AEC4-9242-AD27-FD6F1FD41CB1}"/>
              </a:ext>
            </a:extLst>
          </p:cNvPr>
          <p:cNvPicPr>
            <a:picLocks noChangeAspect="1"/>
          </p:cNvPicPr>
          <p:nvPr/>
        </p:nvPicPr>
        <p:blipFill>
          <a:blip r:embed="rId3"/>
          <a:stretch>
            <a:fillRect/>
          </a:stretch>
        </p:blipFill>
        <p:spPr>
          <a:xfrm>
            <a:off x="6383110" y="1829358"/>
            <a:ext cx="5256436" cy="3816317"/>
          </a:xfrm>
          <a:prstGeom prst="rect">
            <a:avLst/>
          </a:prstGeom>
        </p:spPr>
      </p:pic>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p:txBody>
          <a:bodyPr/>
          <a:lstStyle/>
          <a:p>
            <a:r>
              <a:rPr lang="en-US"/>
              <a:t>Kinect v2 Object Segmentation </a:t>
            </a:r>
            <a:endParaRPr lang="en-US" dirty="0"/>
          </a:p>
        </p:txBody>
      </p:sp>
      <p:pic>
        <p:nvPicPr>
          <p:cNvPr id="16" name="Picture 15" descr="A picture containing colorful, line, green, stationary&#10;&#10;Description automatically generated">
            <a:extLst>
              <a:ext uri="{FF2B5EF4-FFF2-40B4-BE49-F238E27FC236}">
                <a16:creationId xmlns:a16="http://schemas.microsoft.com/office/drawing/2014/main" id="{B857B7BB-C09E-754F-8C6E-BB86B0130DE4}"/>
              </a:ext>
            </a:extLst>
          </p:cNvPr>
          <p:cNvPicPr>
            <a:picLocks noChangeAspect="1"/>
          </p:cNvPicPr>
          <p:nvPr/>
        </p:nvPicPr>
        <p:blipFill>
          <a:blip r:embed="rId4"/>
          <a:stretch>
            <a:fillRect/>
          </a:stretch>
        </p:blipFill>
        <p:spPr>
          <a:xfrm>
            <a:off x="504370" y="1829360"/>
            <a:ext cx="5256438" cy="3816318"/>
          </a:xfrm>
          <a:prstGeom prst="rect">
            <a:avLst/>
          </a:prstGeom>
        </p:spPr>
      </p:pic>
      <p:sp>
        <p:nvSpPr>
          <p:cNvPr id="3" name="TextBox 2">
            <a:extLst>
              <a:ext uri="{FF2B5EF4-FFF2-40B4-BE49-F238E27FC236}">
                <a16:creationId xmlns:a16="http://schemas.microsoft.com/office/drawing/2014/main" id="{87AEEFB3-009B-9C44-A482-B97DC503946A}"/>
              </a:ext>
            </a:extLst>
          </p:cNvPr>
          <p:cNvSpPr txBox="1"/>
          <p:nvPr/>
        </p:nvSpPr>
        <p:spPr>
          <a:xfrm>
            <a:off x="504370" y="6066971"/>
            <a:ext cx="11135176" cy="461665"/>
          </a:xfrm>
          <a:prstGeom prst="rect">
            <a:avLst/>
          </a:prstGeom>
          <a:noFill/>
        </p:spPr>
        <p:txBody>
          <a:bodyPr wrap="square" rtlCol="0">
            <a:spAutoFit/>
          </a:bodyPr>
          <a:lstStyle/>
          <a:p>
            <a:r>
              <a:rPr lang="en-US" sz="2400" dirty="0"/>
              <a:t>Depth Cue Coding: Relative Size, Visible Ground Plane, Clutter, Familiar Size </a:t>
            </a:r>
          </a:p>
        </p:txBody>
      </p:sp>
    </p:spTree>
    <p:extLst>
      <p:ext uri="{BB962C8B-B14F-4D97-AF65-F5344CB8AC3E}">
        <p14:creationId xmlns:p14="http://schemas.microsoft.com/office/powerpoint/2010/main" val="2046071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B70F62-A5B7-3342-B80C-349341C9A35E}"/>
              </a:ext>
            </a:extLst>
          </p:cNvPr>
          <p:cNvSpPr/>
          <p:nvPr/>
        </p:nvSpPr>
        <p:spPr>
          <a:xfrm>
            <a:off x="7455877" y="1690688"/>
            <a:ext cx="4615230" cy="4938712"/>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981BC-BDDA-754E-B2D1-E2A490AA4B15}"/>
              </a:ext>
            </a:extLst>
          </p:cNvPr>
          <p:cNvSpPr>
            <a:spLocks noGrp="1"/>
          </p:cNvSpPr>
          <p:nvPr>
            <p:ph type="title"/>
          </p:nvPr>
        </p:nvSpPr>
        <p:spPr>
          <a:xfrm>
            <a:off x="198558" y="221888"/>
            <a:ext cx="10515600" cy="909725"/>
          </a:xfrm>
        </p:spPr>
        <p:txBody>
          <a:bodyPr/>
          <a:lstStyle/>
          <a:p>
            <a:r>
              <a:rPr lang="en-US" dirty="0"/>
              <a:t>Calculating Real World Object Dimensions </a:t>
            </a:r>
          </a:p>
        </p:txBody>
      </p:sp>
      <p:pic>
        <p:nvPicPr>
          <p:cNvPr id="4" name="Picture 3">
            <a:extLst>
              <a:ext uri="{FF2B5EF4-FFF2-40B4-BE49-F238E27FC236}">
                <a16:creationId xmlns:a16="http://schemas.microsoft.com/office/drawing/2014/main" id="{EDB1AF91-054D-0645-B37E-FA1D8C4B649E}"/>
              </a:ext>
            </a:extLst>
          </p:cNvPr>
          <p:cNvPicPr>
            <a:picLocks noChangeAspect="1"/>
          </p:cNvPicPr>
          <p:nvPr/>
        </p:nvPicPr>
        <p:blipFill>
          <a:blip r:embed="rId3"/>
          <a:stretch>
            <a:fillRect/>
          </a:stretch>
        </p:blipFill>
        <p:spPr>
          <a:xfrm>
            <a:off x="231652" y="1625118"/>
            <a:ext cx="6725951" cy="4371242"/>
          </a:xfrm>
          <a:prstGeom prst="rect">
            <a:avLst/>
          </a:prstGeom>
        </p:spPr>
      </p:pic>
      <p:pic>
        <p:nvPicPr>
          <p:cNvPr id="6" name="Picture 5" descr="A picture containing table&#10;&#10;Description automatically generated">
            <a:extLst>
              <a:ext uri="{FF2B5EF4-FFF2-40B4-BE49-F238E27FC236}">
                <a16:creationId xmlns:a16="http://schemas.microsoft.com/office/drawing/2014/main" id="{C0765083-2DDF-7F41-863D-6FFC7A6F947C}"/>
              </a:ext>
            </a:extLst>
          </p:cNvPr>
          <p:cNvPicPr>
            <a:picLocks noChangeAspect="1"/>
          </p:cNvPicPr>
          <p:nvPr/>
        </p:nvPicPr>
        <p:blipFill>
          <a:blip r:embed="rId4"/>
          <a:stretch>
            <a:fillRect/>
          </a:stretch>
        </p:blipFill>
        <p:spPr>
          <a:xfrm>
            <a:off x="7629648" y="2808837"/>
            <a:ext cx="4330700" cy="1308100"/>
          </a:xfrm>
          <a:prstGeom prst="rect">
            <a:avLst/>
          </a:prstGeom>
        </p:spPr>
      </p:pic>
      <p:pic>
        <p:nvPicPr>
          <p:cNvPr id="8" name="Picture 7" descr="Table&#10;&#10;Description automatically generated with low confidence">
            <a:extLst>
              <a:ext uri="{FF2B5EF4-FFF2-40B4-BE49-F238E27FC236}">
                <a16:creationId xmlns:a16="http://schemas.microsoft.com/office/drawing/2014/main" id="{9AEDA94C-5B83-6348-9957-64C2E1DF9867}"/>
              </a:ext>
            </a:extLst>
          </p:cNvPr>
          <p:cNvPicPr>
            <a:picLocks noChangeAspect="1"/>
          </p:cNvPicPr>
          <p:nvPr/>
        </p:nvPicPr>
        <p:blipFill>
          <a:blip r:embed="rId5"/>
          <a:stretch>
            <a:fillRect/>
          </a:stretch>
        </p:blipFill>
        <p:spPr>
          <a:xfrm>
            <a:off x="7658588" y="4576762"/>
            <a:ext cx="4229100" cy="1206500"/>
          </a:xfrm>
          <a:prstGeom prst="rect">
            <a:avLst/>
          </a:prstGeom>
        </p:spPr>
      </p:pic>
      <p:sp>
        <p:nvSpPr>
          <p:cNvPr id="3" name="TextBox 2">
            <a:extLst>
              <a:ext uri="{FF2B5EF4-FFF2-40B4-BE49-F238E27FC236}">
                <a16:creationId xmlns:a16="http://schemas.microsoft.com/office/drawing/2014/main" id="{7E811C42-0670-B44E-9BFE-4C5EE4D77B5A}"/>
              </a:ext>
            </a:extLst>
          </p:cNvPr>
          <p:cNvSpPr txBox="1"/>
          <p:nvPr/>
        </p:nvSpPr>
        <p:spPr>
          <a:xfrm>
            <a:off x="7658588" y="2064047"/>
            <a:ext cx="4209807" cy="461665"/>
          </a:xfrm>
          <a:prstGeom prst="rect">
            <a:avLst/>
          </a:prstGeom>
          <a:noFill/>
        </p:spPr>
        <p:txBody>
          <a:bodyPr wrap="none" rtlCol="0">
            <a:spAutoFit/>
          </a:bodyPr>
          <a:lstStyle/>
          <a:p>
            <a:r>
              <a:rPr lang="en-US" sz="2400" dirty="0">
                <a:latin typeface="Georgia" panose="02040502050405020303" pitchFamily="18" charset="0"/>
              </a:rPr>
              <a:t>Dynamic Resolution Matrices</a:t>
            </a:r>
          </a:p>
        </p:txBody>
      </p:sp>
      <p:sp>
        <p:nvSpPr>
          <p:cNvPr id="7" name="TextBox 6">
            <a:extLst>
              <a:ext uri="{FF2B5EF4-FFF2-40B4-BE49-F238E27FC236}">
                <a16:creationId xmlns:a16="http://schemas.microsoft.com/office/drawing/2014/main" id="{C8A0E115-9577-DC4D-B097-313332D5934B}"/>
              </a:ext>
            </a:extLst>
          </p:cNvPr>
          <p:cNvSpPr txBox="1"/>
          <p:nvPr/>
        </p:nvSpPr>
        <p:spPr>
          <a:xfrm>
            <a:off x="198558" y="6242155"/>
            <a:ext cx="6565099" cy="523220"/>
          </a:xfrm>
          <a:prstGeom prst="rect">
            <a:avLst/>
          </a:prstGeom>
          <a:noFill/>
        </p:spPr>
        <p:txBody>
          <a:bodyPr wrap="square" rtlCol="0">
            <a:spAutoFit/>
          </a:bodyPr>
          <a:lstStyle/>
          <a:p>
            <a:r>
              <a:rPr lang="en-US" sz="1400" i="1" dirty="0"/>
              <a:t>(PDF) Calculating real world object dimensions from Kinect RGB-D image using dynamic resolution</a:t>
            </a:r>
            <a:r>
              <a:rPr lang="en-US" sz="1400" dirty="0"/>
              <a:t>. </a:t>
            </a:r>
          </a:p>
        </p:txBody>
      </p:sp>
    </p:spTree>
    <p:extLst>
      <p:ext uri="{BB962C8B-B14F-4D97-AF65-F5344CB8AC3E}">
        <p14:creationId xmlns:p14="http://schemas.microsoft.com/office/powerpoint/2010/main" val="2596132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2"/>
          <a:stretch>
            <a:fillRect/>
          </a:stretch>
        </p:blipFill>
        <p:spPr>
          <a:xfrm>
            <a:off x="846906"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65D347A8-7D4A-AA43-B777-5A72D7DB9B18}"/>
              </a:ext>
            </a:extLst>
          </p:cNvPr>
          <p:cNvPicPr>
            <a:picLocks noChangeAspect="1"/>
          </p:cNvPicPr>
          <p:nvPr/>
        </p:nvPicPr>
        <p:blipFill>
          <a:blip r:embed="rId3"/>
          <a:stretch>
            <a:fillRect/>
          </a:stretch>
        </p:blipFill>
        <p:spPr>
          <a:xfrm>
            <a:off x="855612" y="1234416"/>
            <a:ext cx="7493734" cy="5441983"/>
          </a:xfrm>
          <a:prstGeom prst="rect">
            <a:avLst/>
          </a:prstGeom>
        </p:spPr>
      </p:pic>
      <p:pic>
        <p:nvPicPr>
          <p:cNvPr id="6" name="Picture 5" descr="A picture containing indoor, green, tiled&#10;&#10;Description automatically generated">
            <a:extLst>
              <a:ext uri="{FF2B5EF4-FFF2-40B4-BE49-F238E27FC236}">
                <a16:creationId xmlns:a16="http://schemas.microsoft.com/office/drawing/2014/main" id="{6F4E9C21-421A-704E-A189-B557487290B3}"/>
              </a:ext>
            </a:extLst>
          </p:cNvPr>
          <p:cNvPicPr>
            <a:picLocks noChangeAspect="1"/>
          </p:cNvPicPr>
          <p:nvPr/>
        </p:nvPicPr>
        <p:blipFill>
          <a:blip r:embed="rId4"/>
          <a:stretch>
            <a:fillRect/>
          </a:stretch>
        </p:blipFill>
        <p:spPr>
          <a:xfrm>
            <a:off x="838200" y="1235503"/>
            <a:ext cx="7493734" cy="543956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5753FD7E-9992-5048-BD63-20D9531D9413}"/>
              </a:ext>
            </a:extLst>
          </p:cNvPr>
          <p:cNvPicPr>
            <a:picLocks noChangeAspect="1"/>
          </p:cNvPicPr>
          <p:nvPr/>
        </p:nvPicPr>
        <p:blipFill>
          <a:blip r:embed="rId5"/>
          <a:stretch>
            <a:fillRect/>
          </a:stretch>
        </p:blipFill>
        <p:spPr>
          <a:xfrm>
            <a:off x="8526316" y="2802282"/>
            <a:ext cx="3209261" cy="3139494"/>
          </a:xfrm>
          <a:prstGeom prst="rect">
            <a:avLst/>
          </a:prstGeom>
          <a:ln w="38100">
            <a:solidFill>
              <a:schemeClr val="tx1"/>
            </a:solidFill>
          </a:ln>
        </p:spPr>
      </p:pic>
      <p:sp>
        <p:nvSpPr>
          <p:cNvPr id="10" name="Oval 9">
            <a:extLst>
              <a:ext uri="{FF2B5EF4-FFF2-40B4-BE49-F238E27FC236}">
                <a16:creationId xmlns:a16="http://schemas.microsoft.com/office/drawing/2014/main" id="{CDA0E998-E63E-6949-B89E-EF6BAA06A47D}"/>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5FF855E-D46B-9347-8D79-CEA9ADA9330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869866C-0990-BE44-A3D4-E1C55B4DEB83}"/>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72C66D-F141-CD44-A7C9-6D23D8AD2F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1EB0A9-797E-8844-ADE9-94DC1AE2D74D}"/>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581DFD-6CC2-8F42-9535-ACFF8B07189E}"/>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95B2ED4-B29B-9444-A7C0-677A61E6A087}"/>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AFBFA41-478E-044E-B55D-CC28FE9F0FEC}"/>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C73D87A-451B-874B-819B-CF2393C68CD3}"/>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8171F0E-3449-AF48-9889-EACC700F0651}"/>
              </a:ext>
            </a:extLst>
          </p:cNvPr>
          <p:cNvSpPr txBox="1"/>
          <p:nvPr/>
        </p:nvSpPr>
        <p:spPr>
          <a:xfrm>
            <a:off x="8796043" y="1832221"/>
            <a:ext cx="2780603" cy="646331"/>
          </a:xfrm>
          <a:prstGeom prst="rect">
            <a:avLst/>
          </a:prstGeom>
          <a:noFill/>
        </p:spPr>
        <p:txBody>
          <a:bodyPr wrap="square" rtlCol="0">
            <a:spAutoFit/>
          </a:bodyPr>
          <a:lstStyle/>
          <a:p>
            <a:r>
              <a:rPr lang="en-US" dirty="0">
                <a:latin typeface="Lucida Console" panose="020B0609040504020204" pitchFamily="49" charset="0"/>
              </a:rPr>
              <a:t>3D Space:</a:t>
            </a:r>
          </a:p>
          <a:p>
            <a:r>
              <a:rPr lang="en-US" dirty="0">
                <a:latin typeface="Lucida Console" panose="020B0609040504020204" pitchFamily="49" charset="0"/>
              </a:rPr>
              <a:t>(x</a:t>
            </a:r>
            <a:r>
              <a:rPr lang="en-US" baseline="-25000" dirty="0">
                <a:latin typeface="Lucida Console" panose="020B0609040504020204" pitchFamily="49" charset="0"/>
              </a:rPr>
              <a:t>res</a:t>
            </a:r>
            <a:r>
              <a:rPr lang="en-US" dirty="0">
                <a:latin typeface="Lucida Console" panose="020B0609040504020204" pitchFamily="49" charset="0"/>
              </a:rPr>
              <a:t>, y</a:t>
            </a:r>
            <a:r>
              <a:rPr lang="en-US" baseline="-25000" dirty="0">
                <a:latin typeface="Lucida Console" panose="020B0609040504020204" pitchFamily="49" charset="0"/>
              </a:rPr>
              <a:t>res</a:t>
            </a:r>
            <a:r>
              <a:rPr lang="en-US" dirty="0">
                <a:latin typeface="Lucida Console" panose="020B0609040504020204" pitchFamily="49" charset="0"/>
              </a:rPr>
              <a:t>, depth)</a:t>
            </a:r>
          </a:p>
        </p:txBody>
      </p:sp>
    </p:spTree>
    <p:extLst>
      <p:ext uri="{BB962C8B-B14F-4D97-AF65-F5344CB8AC3E}">
        <p14:creationId xmlns:p14="http://schemas.microsoft.com/office/powerpoint/2010/main" val="2230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2EAAB49-CDED-CF43-9A56-6D8C378F4B8C}"/>
              </a:ext>
            </a:extLst>
          </p:cNvPr>
          <p:cNvSpPr txBox="1"/>
          <p:nvPr/>
        </p:nvSpPr>
        <p:spPr>
          <a:xfrm>
            <a:off x="8527361" y="1375725"/>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 = (x0</a:t>
            </a:r>
            <a:r>
              <a:rPr lang="en-US" sz="1600" baseline="-25000" dirty="0">
                <a:latin typeface="Lucida Console" panose="020B0609040504020204" pitchFamily="49" charset="0"/>
              </a:rPr>
              <a:t>res</a:t>
            </a:r>
            <a:r>
              <a:rPr lang="en-US" sz="1600" dirty="0">
                <a:latin typeface="Lucida Console" panose="020B0609040504020204" pitchFamily="49" charset="0"/>
              </a:rPr>
              <a:t>, y0</a:t>
            </a:r>
            <a:r>
              <a:rPr lang="en-US" sz="1600" baseline="-25000" dirty="0">
                <a:latin typeface="Lucida Console" panose="020B0609040504020204" pitchFamily="49" charset="0"/>
              </a:rPr>
              <a:t>res</a:t>
            </a:r>
            <a:r>
              <a:rPr lang="en-US" sz="1600" dirty="0">
                <a:latin typeface="Lucida Console" panose="020B0609040504020204" pitchFamily="49" charset="0"/>
              </a:rPr>
              <a:t>, depth0)</a:t>
            </a:r>
          </a:p>
          <a:p>
            <a:pPr>
              <a:lnSpc>
                <a:spcPct val="150000"/>
              </a:lnSpc>
            </a:pPr>
            <a:r>
              <a:rPr lang="en-US" sz="1600" dirty="0">
                <a:latin typeface="Lucida Console" panose="020B0609040504020204" pitchFamily="49" charset="0"/>
              </a:rPr>
              <a:t>N1 = (x1</a:t>
            </a:r>
            <a:r>
              <a:rPr lang="en-US" sz="1600" baseline="-25000" dirty="0">
                <a:latin typeface="Lucida Console" panose="020B0609040504020204" pitchFamily="49" charset="0"/>
              </a:rPr>
              <a:t>res</a:t>
            </a:r>
            <a:r>
              <a:rPr lang="en-US" sz="1600" dirty="0">
                <a:latin typeface="Lucida Console" panose="020B0609040504020204" pitchFamily="49" charset="0"/>
              </a:rPr>
              <a:t>, y1</a:t>
            </a:r>
            <a:r>
              <a:rPr lang="en-US" sz="1600" baseline="-25000" dirty="0">
                <a:latin typeface="Lucida Console" panose="020B0609040504020204" pitchFamily="49" charset="0"/>
              </a:rPr>
              <a:t>res</a:t>
            </a:r>
            <a:r>
              <a:rPr lang="en-US" sz="1600" dirty="0">
                <a:latin typeface="Lucida Console" panose="020B0609040504020204" pitchFamily="49" charset="0"/>
              </a:rPr>
              <a:t>, depth1)</a:t>
            </a:r>
          </a:p>
          <a:p>
            <a:pPr>
              <a:lnSpc>
                <a:spcPct val="150000"/>
              </a:lnSpc>
            </a:pPr>
            <a:r>
              <a:rPr lang="en-US" sz="1600" dirty="0">
                <a:latin typeface="Lucida Console" panose="020B0609040504020204" pitchFamily="49" charset="0"/>
              </a:rPr>
              <a:t>N2 = (x2</a:t>
            </a:r>
            <a:r>
              <a:rPr lang="en-US" sz="1600" baseline="-25000" dirty="0">
                <a:latin typeface="Lucida Console" panose="020B0609040504020204" pitchFamily="49" charset="0"/>
              </a:rPr>
              <a:t>res</a:t>
            </a:r>
            <a:r>
              <a:rPr lang="en-US" sz="1600" dirty="0">
                <a:latin typeface="Lucida Console" panose="020B0609040504020204" pitchFamily="49" charset="0"/>
              </a:rPr>
              <a:t>, y2</a:t>
            </a:r>
            <a:r>
              <a:rPr lang="en-US" sz="1600" baseline="-25000" dirty="0">
                <a:latin typeface="Lucida Console" panose="020B0609040504020204" pitchFamily="49" charset="0"/>
              </a:rPr>
              <a:t>res</a:t>
            </a:r>
            <a:r>
              <a:rPr lang="en-US" sz="1600" dirty="0">
                <a:latin typeface="Lucida Console" panose="020B0609040504020204" pitchFamily="49" charset="0"/>
              </a:rPr>
              <a:t>, depth2)</a:t>
            </a:r>
          </a:p>
          <a:p>
            <a:endParaRPr lang="en-US" dirty="0">
              <a:latin typeface="Lucida Console" panose="020B0609040504020204" pitchFamily="49" charset="0"/>
            </a:endParaRPr>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sp>
        <p:nvSpPr>
          <p:cNvPr id="20" name="TextBox 19">
            <a:extLst>
              <a:ext uri="{FF2B5EF4-FFF2-40B4-BE49-F238E27FC236}">
                <a16:creationId xmlns:a16="http://schemas.microsoft.com/office/drawing/2014/main" id="{3DAA484C-76DE-9145-8095-4C34A6527277}"/>
              </a:ext>
            </a:extLst>
          </p:cNvPr>
          <p:cNvSpPr txBox="1"/>
          <p:nvPr/>
        </p:nvSpPr>
        <p:spPr>
          <a:xfrm>
            <a:off x="8785125" y="2831393"/>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N1</a:t>
            </a:r>
          </a:p>
          <a:p>
            <a:endParaRPr lang="en-US" dirty="0">
              <a:latin typeface="Lucida Console" panose="020B0609040504020204" pitchFamily="49" charset="0"/>
            </a:endParaRPr>
          </a:p>
        </p:txBody>
      </p:sp>
      <p:sp>
        <p:nvSpPr>
          <p:cNvPr id="22" name="TextBox 21">
            <a:extLst>
              <a:ext uri="{FF2B5EF4-FFF2-40B4-BE49-F238E27FC236}">
                <a16:creationId xmlns:a16="http://schemas.microsoft.com/office/drawing/2014/main" id="{DC006DD4-3B66-C648-A6E9-ECCB717ACCB3}"/>
              </a:ext>
            </a:extLst>
          </p:cNvPr>
          <p:cNvSpPr txBox="1"/>
          <p:nvPr/>
        </p:nvSpPr>
        <p:spPr>
          <a:xfrm>
            <a:off x="9913606" y="2808817"/>
            <a:ext cx="699371" cy="421269"/>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N2</a:t>
            </a:r>
          </a:p>
        </p:txBody>
      </p:sp>
      <p:pic>
        <p:nvPicPr>
          <p:cNvPr id="3" name="Picture 2">
            <a:extLst>
              <a:ext uri="{FF2B5EF4-FFF2-40B4-BE49-F238E27FC236}">
                <a16:creationId xmlns:a16="http://schemas.microsoft.com/office/drawing/2014/main" id="{7E6C2F67-0781-5A4C-AC43-F21300F027EE}"/>
              </a:ext>
            </a:extLst>
          </p:cNvPr>
          <p:cNvPicPr>
            <a:picLocks noChangeAspect="1"/>
          </p:cNvPicPr>
          <p:nvPr/>
        </p:nvPicPr>
        <p:blipFill>
          <a:blip r:embed="rId4"/>
          <a:stretch>
            <a:fillRect/>
          </a:stretch>
        </p:blipFill>
        <p:spPr>
          <a:xfrm>
            <a:off x="8358556" y="6058903"/>
            <a:ext cx="3673588" cy="732336"/>
          </a:xfrm>
          <a:prstGeom prst="rect">
            <a:avLst/>
          </a:prstGeom>
        </p:spPr>
      </p:pic>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5"/>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682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picture containing text&#10;&#10;Description automatically generated">
            <a:extLst>
              <a:ext uri="{FF2B5EF4-FFF2-40B4-BE49-F238E27FC236}">
                <a16:creationId xmlns:a16="http://schemas.microsoft.com/office/drawing/2014/main" id="{54614AF8-32CA-6C49-A57D-5C5E754E83D6}"/>
              </a:ext>
            </a:extLst>
          </p:cNvPr>
          <p:cNvPicPr>
            <a:picLocks noChangeAspect="1"/>
          </p:cNvPicPr>
          <p:nvPr/>
        </p:nvPicPr>
        <p:blipFill>
          <a:blip r:embed="rId3"/>
          <a:stretch>
            <a:fillRect/>
          </a:stretch>
        </p:blipFill>
        <p:spPr>
          <a:xfrm>
            <a:off x="8526316" y="2802282"/>
            <a:ext cx="3209261" cy="3139494"/>
          </a:xfrm>
          <a:prstGeom prst="rect">
            <a:avLst/>
          </a:prstGeom>
          <a:ln w="38100">
            <a:solidFill>
              <a:schemeClr val="tx1"/>
            </a:solidFill>
          </a:ln>
        </p:spPr>
      </p:pic>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a:t>Surface Area: Pixel-wise calculation </a:t>
            </a:r>
            <a:endParaRPr lang="en-US" dirty="0"/>
          </a:p>
        </p:txBody>
      </p:sp>
      <p:sp>
        <p:nvSpPr>
          <p:cNvPr id="7" name="Right Triangle 6">
            <a:extLst>
              <a:ext uri="{FF2B5EF4-FFF2-40B4-BE49-F238E27FC236}">
                <a16:creationId xmlns:a16="http://schemas.microsoft.com/office/drawing/2014/main" id="{BFEFDDB1-AF92-764A-A7BC-797DC09CEB51}"/>
              </a:ext>
            </a:extLst>
          </p:cNvPr>
          <p:cNvSpPr/>
          <p:nvPr/>
        </p:nvSpPr>
        <p:spPr>
          <a:xfrm rot="10800000">
            <a:off x="9156209" y="3348960"/>
            <a:ext cx="987469" cy="1026674"/>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800FF2C-E108-7947-B019-E4AE1CFDB3DF}"/>
              </a:ext>
            </a:extLst>
          </p:cNvPr>
          <p:cNvSpPr txBox="1"/>
          <p:nvPr/>
        </p:nvSpPr>
        <p:spPr>
          <a:xfrm>
            <a:off x="9910679" y="4395654"/>
            <a:ext cx="699371"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POI</a:t>
            </a:r>
          </a:p>
          <a:p>
            <a:endParaRPr lang="en-US" dirty="0">
              <a:latin typeface="Lucida Console" panose="020B0609040504020204" pitchFamily="49" charset="0"/>
            </a:endParaRPr>
          </a:p>
        </p:txBody>
      </p:sp>
      <p:pic>
        <p:nvPicPr>
          <p:cNvPr id="24" name="Picture 23" descr="A picture containing indoor, green, tiled&#10;&#10;Description automatically generated">
            <a:extLst>
              <a:ext uri="{FF2B5EF4-FFF2-40B4-BE49-F238E27FC236}">
                <a16:creationId xmlns:a16="http://schemas.microsoft.com/office/drawing/2014/main" id="{85B23C30-A246-1D40-9AC1-31ECF3BDB339}"/>
              </a:ext>
            </a:extLst>
          </p:cNvPr>
          <p:cNvPicPr>
            <a:picLocks noChangeAspect="1"/>
          </p:cNvPicPr>
          <p:nvPr/>
        </p:nvPicPr>
        <p:blipFill>
          <a:blip r:embed="rId4"/>
          <a:stretch>
            <a:fillRect/>
          </a:stretch>
        </p:blipFill>
        <p:spPr>
          <a:xfrm>
            <a:off x="838200" y="1235503"/>
            <a:ext cx="7493734" cy="5439569"/>
          </a:xfrm>
          <a:prstGeom prst="rect">
            <a:avLst/>
          </a:prstGeom>
        </p:spPr>
      </p:pic>
      <p:sp>
        <p:nvSpPr>
          <p:cNvPr id="26" name="Oval 25">
            <a:extLst>
              <a:ext uri="{FF2B5EF4-FFF2-40B4-BE49-F238E27FC236}">
                <a16:creationId xmlns:a16="http://schemas.microsoft.com/office/drawing/2014/main" id="{69902DD4-8ACF-3A43-832D-3B3C3AF5F6E8}"/>
              </a:ext>
            </a:extLst>
          </p:cNvPr>
          <p:cNvSpPr/>
          <p:nvPr/>
        </p:nvSpPr>
        <p:spPr>
          <a:xfrm>
            <a:off x="9101412" y="330940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3D8A3BA-26A0-184C-A58D-2C05AEA6B0C9}"/>
              </a:ext>
            </a:extLst>
          </p:cNvPr>
          <p:cNvSpPr/>
          <p:nvPr/>
        </p:nvSpPr>
        <p:spPr>
          <a:xfrm>
            <a:off x="10105580" y="331149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E1FA646-E921-9A44-90D3-ECCE0A9A3EAF}"/>
              </a:ext>
            </a:extLst>
          </p:cNvPr>
          <p:cNvSpPr/>
          <p:nvPr/>
        </p:nvSpPr>
        <p:spPr>
          <a:xfrm>
            <a:off x="11172378" y="330105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FC41F4-3DA4-9F41-8D2F-DF4731BC6612}"/>
              </a:ext>
            </a:extLst>
          </p:cNvPr>
          <p:cNvSpPr/>
          <p:nvPr/>
        </p:nvSpPr>
        <p:spPr>
          <a:xfrm>
            <a:off x="10120194"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AAED22F-5821-E447-989B-19B3D8F92376}"/>
              </a:ext>
            </a:extLst>
          </p:cNvPr>
          <p:cNvSpPr/>
          <p:nvPr/>
        </p:nvSpPr>
        <p:spPr>
          <a:xfrm>
            <a:off x="11159852"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6F05EB6-C3A3-0C43-89AE-08295AD173E7}"/>
              </a:ext>
            </a:extLst>
          </p:cNvPr>
          <p:cNvSpPr/>
          <p:nvPr/>
        </p:nvSpPr>
        <p:spPr>
          <a:xfrm>
            <a:off x="9105588" y="4340714"/>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C97ABD-D0E6-D543-B7B5-4D2988DE33D1}"/>
              </a:ext>
            </a:extLst>
          </p:cNvPr>
          <p:cNvSpPr/>
          <p:nvPr/>
        </p:nvSpPr>
        <p:spPr>
          <a:xfrm>
            <a:off x="10132720" y="543910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78F8D2-E9B7-E644-9CFD-D164BA7654AD}"/>
              </a:ext>
            </a:extLst>
          </p:cNvPr>
          <p:cNvSpPr/>
          <p:nvPr/>
        </p:nvSpPr>
        <p:spPr>
          <a:xfrm>
            <a:off x="11159852" y="543047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7860A4F-10E7-694A-8A7F-7F9B05A99C9C}"/>
              </a:ext>
            </a:extLst>
          </p:cNvPr>
          <p:cNvSpPr/>
          <p:nvPr/>
        </p:nvSpPr>
        <p:spPr>
          <a:xfrm>
            <a:off x="9100862" y="544772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03E9D17-CCB5-8E4B-84A7-A650E625B739}"/>
                  </a:ext>
                </a:extLst>
              </p:cNvPr>
              <p:cNvSpPr txBox="1"/>
              <p:nvPr/>
            </p:nvSpPr>
            <p:spPr>
              <a:xfrm>
                <a:off x="8526316" y="1976068"/>
                <a:ext cx="3340723" cy="612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𝐴𝑟𝑒𝑎</m:t>
                      </m:r>
                      <m:r>
                        <a:rPr lang="en-US" b="0" i="1" smtClean="0">
                          <a:latin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𝑠</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e>
                          </m:d>
                        </m:e>
                      </m:rad>
                    </m:oMath>
                  </m:oMathPara>
                </a14:m>
                <a:endParaRPr lang="en-US" b="0" dirty="0">
                  <a:ea typeface="Cambria Math" panose="02040503050406030204" pitchFamily="18" charset="0"/>
                </a:endParaRPr>
              </a:p>
              <a:p>
                <a:endParaRPr lang="en-US" dirty="0"/>
              </a:p>
            </p:txBody>
          </p:sp>
        </mc:Choice>
        <mc:Fallback xmlns="">
          <p:sp>
            <p:nvSpPr>
              <p:cNvPr id="4" name="TextBox 3">
                <a:extLst>
                  <a:ext uri="{FF2B5EF4-FFF2-40B4-BE49-F238E27FC236}">
                    <a16:creationId xmlns:a16="http://schemas.microsoft.com/office/drawing/2014/main" id="{F03E9D17-CCB5-8E4B-84A7-A650E625B739}"/>
                  </a:ext>
                </a:extLst>
              </p:cNvPr>
              <p:cNvSpPr txBox="1">
                <a:spLocks noRot="1" noChangeAspect="1" noMove="1" noResize="1" noEditPoints="1" noAdjustHandles="1" noChangeArrowheads="1" noChangeShapeType="1" noTextEdit="1"/>
              </p:cNvSpPr>
              <p:nvPr/>
            </p:nvSpPr>
            <p:spPr>
              <a:xfrm>
                <a:off x="8526316" y="1976068"/>
                <a:ext cx="3340723" cy="612412"/>
              </a:xfrm>
              <a:prstGeom prst="rect">
                <a:avLst/>
              </a:prstGeom>
              <a:blipFill>
                <a:blip r:embed="rId5"/>
                <a:stretch>
                  <a:fillRect l="-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CC84894-3C78-5B4D-AE92-2EB202916034}"/>
                  </a:ext>
                </a:extLst>
              </p:cNvPr>
              <p:cNvSpPr txBox="1"/>
              <p:nvPr/>
            </p:nvSpPr>
            <p:spPr>
              <a:xfrm>
                <a:off x="8526316" y="1345864"/>
                <a:ext cx="1446230"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CC84894-3C78-5B4D-AE92-2EB202916034}"/>
                  </a:ext>
                </a:extLst>
              </p:cNvPr>
              <p:cNvSpPr txBox="1">
                <a:spLocks noRot="1" noChangeAspect="1" noMove="1" noResize="1" noEditPoints="1" noAdjustHandles="1" noChangeArrowheads="1" noChangeShapeType="1" noTextEdit="1"/>
              </p:cNvSpPr>
              <p:nvPr/>
            </p:nvSpPr>
            <p:spPr>
              <a:xfrm>
                <a:off x="8526316" y="1345864"/>
                <a:ext cx="1446230" cy="524118"/>
              </a:xfrm>
              <a:prstGeom prst="rect">
                <a:avLst/>
              </a:prstGeom>
              <a:blipFill>
                <a:blip r:embed="rId6"/>
                <a:stretch>
                  <a:fillRect l="-1739" t="-4762" r="-870" b="-14286"/>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E122FD5F-F4D1-C443-BCBC-0ACEDC904DD7}"/>
              </a:ext>
            </a:extLst>
          </p:cNvPr>
          <p:cNvSpPr txBox="1"/>
          <p:nvPr/>
        </p:nvSpPr>
        <p:spPr>
          <a:xfrm>
            <a:off x="9490497" y="2956075"/>
            <a:ext cx="398577"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a</a:t>
            </a:r>
          </a:p>
          <a:p>
            <a:endParaRPr lang="en-US" dirty="0">
              <a:latin typeface="Lucida Console" panose="020B0609040504020204" pitchFamily="49" charset="0"/>
            </a:endParaRPr>
          </a:p>
        </p:txBody>
      </p:sp>
      <p:sp>
        <p:nvSpPr>
          <p:cNvPr id="25" name="TextBox 24">
            <a:extLst>
              <a:ext uri="{FF2B5EF4-FFF2-40B4-BE49-F238E27FC236}">
                <a16:creationId xmlns:a16="http://schemas.microsoft.com/office/drawing/2014/main" id="{27F7C4B4-868C-AA4F-89EA-BC91879D4904}"/>
              </a:ext>
            </a:extLst>
          </p:cNvPr>
          <p:cNvSpPr txBox="1"/>
          <p:nvPr/>
        </p:nvSpPr>
        <p:spPr>
          <a:xfrm>
            <a:off x="9395084" y="3747402"/>
            <a:ext cx="37813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b</a:t>
            </a:r>
          </a:p>
          <a:p>
            <a:endParaRPr lang="en-US" dirty="0">
              <a:latin typeface="Lucida Console" panose="020B0609040504020204" pitchFamily="49" charset="0"/>
            </a:endParaRPr>
          </a:p>
        </p:txBody>
      </p:sp>
      <p:sp>
        <p:nvSpPr>
          <p:cNvPr id="27" name="TextBox 26">
            <a:extLst>
              <a:ext uri="{FF2B5EF4-FFF2-40B4-BE49-F238E27FC236}">
                <a16:creationId xmlns:a16="http://schemas.microsoft.com/office/drawing/2014/main" id="{1A7AE56F-4273-464D-A6F8-FBCEBC180994}"/>
              </a:ext>
            </a:extLst>
          </p:cNvPr>
          <p:cNvSpPr txBox="1"/>
          <p:nvPr/>
        </p:nvSpPr>
        <p:spPr>
          <a:xfrm>
            <a:off x="10162893" y="3609740"/>
            <a:ext cx="551965" cy="738664"/>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c</a:t>
            </a:r>
          </a:p>
          <a:p>
            <a:endParaRPr lang="en-US" dirty="0">
              <a:latin typeface="Lucida Console" panose="020B0609040504020204" pitchFamily="49" charset="0"/>
            </a:endParaRPr>
          </a:p>
        </p:txBody>
      </p:sp>
    </p:spTree>
    <p:extLst>
      <p:ext uri="{BB962C8B-B14F-4D97-AF65-F5344CB8AC3E}">
        <p14:creationId xmlns:p14="http://schemas.microsoft.com/office/powerpoint/2010/main" val="3474733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6" name="Picture 5" descr="A picture containing text&#10;&#10;Description automatically generated">
            <a:extLst>
              <a:ext uri="{FF2B5EF4-FFF2-40B4-BE49-F238E27FC236}">
                <a16:creationId xmlns:a16="http://schemas.microsoft.com/office/drawing/2014/main" id="{655C32A4-9AC7-1E4A-A818-1FA48986895C}"/>
              </a:ext>
            </a:extLst>
          </p:cNvPr>
          <p:cNvPicPr>
            <a:picLocks noChangeAspect="1"/>
          </p:cNvPicPr>
          <p:nvPr/>
        </p:nvPicPr>
        <p:blipFill>
          <a:blip r:embed="rId3"/>
          <a:stretch>
            <a:fillRect/>
          </a:stretch>
        </p:blipFill>
        <p:spPr>
          <a:xfrm>
            <a:off x="7605766" y="2553092"/>
            <a:ext cx="3209261" cy="3139494"/>
          </a:xfrm>
          <a:prstGeom prst="rect">
            <a:avLst/>
          </a:prstGeom>
          <a:ln w="38100">
            <a:solidFill>
              <a:schemeClr val="tx1"/>
            </a:solidFill>
          </a:ln>
        </p:spPr>
      </p:pic>
      <p:sp>
        <p:nvSpPr>
          <p:cNvPr id="7" name="Right Triangle 6">
            <a:extLst>
              <a:ext uri="{FF2B5EF4-FFF2-40B4-BE49-F238E27FC236}">
                <a16:creationId xmlns:a16="http://schemas.microsoft.com/office/drawing/2014/main" id="{BFEFDDB1-AF92-764A-A7BC-797DC09CEB51}"/>
              </a:ext>
            </a:extLst>
          </p:cNvPr>
          <p:cNvSpPr/>
          <p:nvPr/>
        </p:nvSpPr>
        <p:spPr>
          <a:xfrm rot="10800000">
            <a:off x="8209101" y="3109826"/>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C06AC5-DCEB-484B-AB27-E3F6BA283C49}"/>
              </a:ext>
            </a:extLst>
          </p:cNvPr>
          <p:cNvSpPr/>
          <p:nvPr/>
        </p:nvSpPr>
        <p:spPr>
          <a:xfrm>
            <a:off x="8156911" y="308060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1662579-A875-9C42-A645-E96446B5FA88}"/>
              </a:ext>
            </a:extLst>
          </p:cNvPr>
          <p:cNvSpPr/>
          <p:nvPr/>
        </p:nvSpPr>
        <p:spPr>
          <a:xfrm>
            <a:off x="9161079" y="308268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C197ED-C213-2043-97D3-8C9FB92D5D70}"/>
              </a:ext>
            </a:extLst>
          </p:cNvPr>
          <p:cNvSpPr/>
          <p:nvPr/>
        </p:nvSpPr>
        <p:spPr>
          <a:xfrm>
            <a:off x="10227877" y="307225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1B848EC-CF70-8748-A35B-50375729C323}"/>
              </a:ext>
            </a:extLst>
          </p:cNvPr>
          <p:cNvSpPr/>
          <p:nvPr/>
        </p:nvSpPr>
        <p:spPr>
          <a:xfrm>
            <a:off x="9175693"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26D4FB1-8D50-0B4F-81E7-5EE72E25B54C}"/>
              </a:ext>
            </a:extLst>
          </p:cNvPr>
          <p:cNvSpPr/>
          <p:nvPr/>
        </p:nvSpPr>
        <p:spPr>
          <a:xfrm>
            <a:off x="10215351"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02B0A8-FF9C-0847-8D5E-52B3751CA0A2}"/>
              </a:ext>
            </a:extLst>
          </p:cNvPr>
          <p:cNvSpPr/>
          <p:nvPr/>
        </p:nvSpPr>
        <p:spPr>
          <a:xfrm>
            <a:off x="8161087" y="4111908"/>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AA234C1-549F-D94B-ACC2-04BBB8C79F6D}"/>
              </a:ext>
            </a:extLst>
          </p:cNvPr>
          <p:cNvSpPr/>
          <p:nvPr/>
        </p:nvSpPr>
        <p:spPr>
          <a:xfrm>
            <a:off x="9188219" y="5210296"/>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C59784B-CF2D-1546-986C-83A121215885}"/>
              </a:ext>
            </a:extLst>
          </p:cNvPr>
          <p:cNvSpPr/>
          <p:nvPr/>
        </p:nvSpPr>
        <p:spPr>
          <a:xfrm>
            <a:off x="10215351" y="5201670"/>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04CA69-06D8-194A-ACAD-F155615500A9}"/>
              </a:ext>
            </a:extLst>
          </p:cNvPr>
          <p:cNvSpPr/>
          <p:nvPr/>
        </p:nvSpPr>
        <p:spPr>
          <a:xfrm>
            <a:off x="8156361" y="5218922"/>
            <a:ext cx="62630" cy="6263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1BFE1674-A29D-6248-AE89-8323A90B8A9C}"/>
              </a:ext>
            </a:extLst>
          </p:cNvPr>
          <p:cNvSpPr/>
          <p:nvPr/>
        </p:nvSpPr>
        <p:spPr>
          <a:xfrm rot="10800000" flipH="1">
            <a:off x="9205041" y="3110066"/>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Triangle 34">
            <a:extLst>
              <a:ext uri="{FF2B5EF4-FFF2-40B4-BE49-F238E27FC236}">
                <a16:creationId xmlns:a16="http://schemas.microsoft.com/office/drawing/2014/main" id="{D48216E9-9D06-AF4F-B340-4E2E57E7D5D9}"/>
              </a:ext>
            </a:extLst>
          </p:cNvPr>
          <p:cNvSpPr/>
          <p:nvPr/>
        </p:nvSpPr>
        <p:spPr>
          <a:xfrm rot="10800000" flipV="1">
            <a:off x="8219541" y="4161772"/>
            <a:ext cx="996916"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Triangle 35">
            <a:extLst>
              <a:ext uri="{FF2B5EF4-FFF2-40B4-BE49-F238E27FC236}">
                <a16:creationId xmlns:a16="http://schemas.microsoft.com/office/drawing/2014/main" id="{84E3642C-246D-DC46-81A0-F4F5B234E7C8}"/>
              </a:ext>
            </a:extLst>
          </p:cNvPr>
          <p:cNvSpPr/>
          <p:nvPr/>
        </p:nvSpPr>
        <p:spPr>
          <a:xfrm rot="10800000" flipH="1" flipV="1">
            <a:off x="9215437" y="4162012"/>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6EB025BD-5BC7-734B-A073-8639AA185C39}"/>
              </a:ext>
            </a:extLst>
          </p:cNvPr>
          <p:cNvSpPr/>
          <p:nvPr/>
        </p:nvSpPr>
        <p:spPr>
          <a:xfrm flipH="1" flipV="1">
            <a:off x="9203862" y="4148279"/>
            <a:ext cx="1038594" cy="1077236"/>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Triangle 38">
            <a:extLst>
              <a:ext uri="{FF2B5EF4-FFF2-40B4-BE49-F238E27FC236}">
                <a16:creationId xmlns:a16="http://schemas.microsoft.com/office/drawing/2014/main" id="{1F6375AC-56C6-DA43-BC02-965B7E63AD42}"/>
              </a:ext>
            </a:extLst>
          </p:cNvPr>
          <p:cNvSpPr/>
          <p:nvPr/>
        </p:nvSpPr>
        <p:spPr>
          <a:xfrm>
            <a:off x="8185607" y="3097540"/>
            <a:ext cx="995817"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a16="http://schemas.microsoft.com/office/drawing/2014/main" id="{5E0560D8-6B9D-6D44-83A9-8728EE7D5FEE}"/>
              </a:ext>
            </a:extLst>
          </p:cNvPr>
          <p:cNvSpPr/>
          <p:nvPr/>
        </p:nvSpPr>
        <p:spPr>
          <a:xfrm flipH="1">
            <a:off x="9232295" y="3097540"/>
            <a:ext cx="1037449" cy="1039659"/>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2402AEC7-9CBD-D742-99A6-8C30597DDC18}"/>
              </a:ext>
            </a:extLst>
          </p:cNvPr>
          <p:cNvSpPr/>
          <p:nvPr/>
        </p:nvSpPr>
        <p:spPr>
          <a:xfrm rot="5400000">
            <a:off x="8152348" y="4173523"/>
            <a:ext cx="1131735" cy="1067073"/>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3FF3AF7A-6FEF-134E-BB99-031FD998E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068" y="1508491"/>
            <a:ext cx="6643652" cy="48230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0E59D4-FD96-9443-8039-4C0E84ED0D65}"/>
                  </a:ext>
                </a:extLst>
              </p:cNvPr>
              <p:cNvSpPr txBox="1"/>
              <p:nvPr/>
            </p:nvSpPr>
            <p:spPr>
              <a:xfrm>
                <a:off x="8559411" y="1567042"/>
                <a:ext cx="4089790" cy="8402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sub>
                        <m:sup>
                          <m:r>
                            <a:rPr lang="en-US" sz="2000" b="0" i="1" smtClean="0">
                              <a:latin typeface="Cambria Math" panose="02040503050406030204" pitchFamily="18" charset="0"/>
                            </a:rPr>
                            <m:t>𝑛</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𝑆𝐴</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 </m:t>
                              </m:r>
                              <m:r>
                                <a:rPr lang="en-US" sz="2000" i="1">
                                  <a:latin typeface="Cambria Math" panose="02040503050406030204" pitchFamily="18" charset="0"/>
                                </a:rPr>
                                <m:t>𝑆𝐴</m:t>
                              </m:r>
                            </m:e>
                            <m:sub>
                              <m:r>
                                <a:rPr lang="en-US" sz="2000" b="0" i="1" smtClean="0">
                                  <a:latin typeface="Cambria Math" panose="02040503050406030204" pitchFamily="18" charset="0"/>
                                </a:rPr>
                                <m:t>𝑛</m:t>
                              </m:r>
                            </m:sub>
                          </m:sSub>
                        </m:e>
                      </m:nary>
                    </m:oMath>
                  </m:oMathPara>
                </a14:m>
                <a:endParaRPr lang="en-US" sz="2400" dirty="0"/>
              </a:p>
            </p:txBody>
          </p:sp>
        </mc:Choice>
        <mc:Fallback xmlns="">
          <p:sp>
            <p:nvSpPr>
              <p:cNvPr id="9" name="TextBox 8">
                <a:extLst>
                  <a:ext uri="{FF2B5EF4-FFF2-40B4-BE49-F238E27FC236}">
                    <a16:creationId xmlns:a16="http://schemas.microsoft.com/office/drawing/2014/main" id="{D90E59D4-FD96-9443-8039-4C0E84ED0D65}"/>
                  </a:ext>
                </a:extLst>
              </p:cNvPr>
              <p:cNvSpPr txBox="1">
                <a:spLocks noRot="1" noChangeAspect="1" noMove="1" noResize="1" noEditPoints="1" noAdjustHandles="1" noChangeArrowheads="1" noChangeShapeType="1" noTextEdit="1"/>
              </p:cNvSpPr>
              <p:nvPr/>
            </p:nvSpPr>
            <p:spPr>
              <a:xfrm>
                <a:off x="8559411" y="1567042"/>
                <a:ext cx="4089790" cy="840295"/>
              </a:xfrm>
              <a:prstGeom prst="rect">
                <a:avLst/>
              </a:prstGeom>
              <a:blipFill>
                <a:blip r:embed="rId5"/>
                <a:stretch>
                  <a:fillRect l="-7407" t="-119403"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85C091-94C4-824F-A7D9-D9D483F61900}"/>
                  </a:ext>
                </a:extLst>
              </p:cNvPr>
              <p:cNvSpPr txBox="1"/>
              <p:nvPr/>
            </p:nvSpPr>
            <p:spPr>
              <a:xfrm>
                <a:off x="7259783" y="1654246"/>
                <a:ext cx="2022005"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𝑂𝑏𝑗𝑒𝑐𝑡</m:t>
                      </m:r>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𝑆𝑢𝑟𝑓𝑎𝑐𝑒</m:t>
                      </m:r>
                      <m:r>
                        <a:rPr lang="en-US" b="0" i="1" smtClean="0">
                          <a:latin typeface="Cambria Math" panose="02040503050406030204" pitchFamily="18" charset="0"/>
                        </a:rPr>
                        <m:t> </m:t>
                      </m:r>
                      <m:r>
                        <a:rPr lang="en-US" b="0" i="1" smtClean="0">
                          <a:latin typeface="Cambria Math" panose="02040503050406030204" pitchFamily="18" charset="0"/>
                        </a:rPr>
                        <m:t>𝐴𝑟𝑒𝑎</m:t>
                      </m:r>
                      <m:r>
                        <a:rPr lang="en-US" b="0" i="1" smtClean="0">
                          <a:latin typeface="Cambria Math" panose="02040503050406030204" pitchFamily="18" charset="0"/>
                        </a:rPr>
                        <m:t>= </m:t>
                      </m:r>
                    </m:oMath>
                  </m:oMathPara>
                </a14:m>
                <a:endParaRPr lang="en-US" dirty="0"/>
              </a:p>
            </p:txBody>
          </p:sp>
        </mc:Choice>
        <mc:Fallback xmlns="">
          <p:sp>
            <p:nvSpPr>
              <p:cNvPr id="10" name="TextBox 9">
                <a:extLst>
                  <a:ext uri="{FF2B5EF4-FFF2-40B4-BE49-F238E27FC236}">
                    <a16:creationId xmlns:a16="http://schemas.microsoft.com/office/drawing/2014/main" id="{8785C091-94C4-824F-A7D9-D9D483F61900}"/>
                  </a:ext>
                </a:extLst>
              </p:cNvPr>
              <p:cNvSpPr txBox="1">
                <a:spLocks noRot="1" noChangeAspect="1" noMove="1" noResize="1" noEditPoints="1" noAdjustHandles="1" noChangeArrowheads="1" noChangeShapeType="1" noTextEdit="1"/>
              </p:cNvSpPr>
              <p:nvPr/>
            </p:nvSpPr>
            <p:spPr>
              <a:xfrm>
                <a:off x="7259783" y="1654246"/>
                <a:ext cx="2022005" cy="553998"/>
              </a:xfrm>
              <a:prstGeom prst="rect">
                <a:avLst/>
              </a:prstGeom>
              <a:blipFill>
                <a:blip r:embed="rId6"/>
                <a:stretch>
                  <a:fillRect t="-4545" b="-20455"/>
                </a:stretch>
              </a:blipFill>
            </p:spPr>
            <p:txBody>
              <a:bodyPr/>
              <a:lstStyle/>
              <a:p>
                <a:r>
                  <a:rPr lang="en-US">
                    <a:noFill/>
                  </a:rPr>
                  <a:t> </a:t>
                </a:r>
              </a:p>
            </p:txBody>
          </p:sp>
        </mc:Fallback>
      </mc:AlternateContent>
    </p:spTree>
    <p:extLst>
      <p:ext uri="{BB962C8B-B14F-4D97-AF65-F5344CB8AC3E}">
        <p14:creationId xmlns:p14="http://schemas.microsoft.com/office/powerpoint/2010/main" val="390207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71B0C514-5A68-A546-A6F0-32204364D697}"/>
              </a:ext>
            </a:extLst>
          </p:cNvPr>
          <p:cNvPicPr>
            <a:picLocks noChangeAspect="1"/>
          </p:cNvPicPr>
          <p:nvPr/>
        </p:nvPicPr>
        <p:blipFill>
          <a:blip r:embed="rId4"/>
          <a:stretch>
            <a:fillRect/>
          </a:stretch>
        </p:blipFill>
        <p:spPr>
          <a:xfrm>
            <a:off x="565513" y="1829223"/>
            <a:ext cx="3424551" cy="4349180"/>
          </a:xfrm>
          <a:prstGeom prst="rect">
            <a:avLst/>
          </a:prstGeom>
        </p:spPr>
      </p:pic>
      <p:sp>
        <p:nvSpPr>
          <p:cNvPr id="7" name="TextBox 6">
            <a:extLst>
              <a:ext uri="{FF2B5EF4-FFF2-40B4-BE49-F238E27FC236}">
                <a16:creationId xmlns:a16="http://schemas.microsoft.com/office/drawing/2014/main" id="{096BD347-35B7-3B44-A180-E343E66D97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8" name="TextBox 7">
            <a:extLst>
              <a:ext uri="{FF2B5EF4-FFF2-40B4-BE49-F238E27FC236}">
                <a16:creationId xmlns:a16="http://schemas.microsoft.com/office/drawing/2014/main" id="{C196CF22-27C0-F043-BE53-7F7E06CA0E58}"/>
              </a:ext>
            </a:extLst>
          </p:cNvPr>
          <p:cNvSpPr txBox="1"/>
          <p:nvPr/>
        </p:nvSpPr>
        <p:spPr>
          <a:xfrm>
            <a:off x="214745" y="1064496"/>
            <a:ext cx="5666510" cy="674672"/>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p:txBody>
      </p:sp>
      <p:sp>
        <p:nvSpPr>
          <p:cNvPr id="9" name="TextBox 8">
            <a:extLst>
              <a:ext uri="{FF2B5EF4-FFF2-40B4-BE49-F238E27FC236}">
                <a16:creationId xmlns:a16="http://schemas.microsoft.com/office/drawing/2014/main" id="{62AAC2C8-CEC0-A54A-99B4-EDB7A178B381}"/>
              </a:ext>
            </a:extLst>
          </p:cNvPr>
          <p:cNvSpPr txBox="1"/>
          <p:nvPr/>
        </p:nvSpPr>
        <p:spPr>
          <a:xfrm>
            <a:off x="565513" y="6319157"/>
            <a:ext cx="2814501"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17" name="Trapezoid 16">
            <a:extLst>
              <a:ext uri="{FF2B5EF4-FFF2-40B4-BE49-F238E27FC236}">
                <a16:creationId xmlns:a16="http://schemas.microsoft.com/office/drawing/2014/main" id="{416987A8-6C08-6741-897B-874A37652076}"/>
              </a:ext>
            </a:extLst>
          </p:cNvPr>
          <p:cNvSpPr/>
          <p:nvPr/>
        </p:nvSpPr>
        <p:spPr>
          <a:xfrm>
            <a:off x="8645105" y="4800600"/>
            <a:ext cx="2471738" cy="2057400"/>
          </a:xfrm>
          <a:prstGeom prst="trapezoid">
            <a:avLst>
              <a:gd name="adj" fmla="val 35281"/>
            </a:avLst>
          </a:prstGeom>
          <a:solidFill>
            <a:srgbClr val="FF0000">
              <a:alpha val="2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73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417535" y="0"/>
            <a:ext cx="10515600" cy="1325563"/>
          </a:xfrm>
        </p:spPr>
        <p:txBody>
          <a:bodyPr/>
          <a:lstStyle/>
          <a:p>
            <a:r>
              <a:rPr lang="en-US" dirty="0"/>
              <a:t>Surface Area</a:t>
            </a:r>
          </a:p>
        </p:txBody>
      </p:sp>
      <p:pic>
        <p:nvPicPr>
          <p:cNvPr id="33794" name="Picture 2">
            <a:extLst>
              <a:ext uri="{FF2B5EF4-FFF2-40B4-BE49-F238E27FC236}">
                <a16:creationId xmlns:a16="http://schemas.microsoft.com/office/drawing/2014/main" id="{B474BF19-5BF7-F543-90D7-1EA9D6638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666" y="1167025"/>
            <a:ext cx="7540668" cy="54742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91BA728-CAC3-2148-A9C0-740032DC6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5666" y="1167024"/>
            <a:ext cx="7540668" cy="54742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43E006-75C7-9748-9A57-1CA6A9656664}"/>
              </a:ext>
            </a:extLst>
          </p:cNvPr>
          <p:cNvSpPr txBox="1"/>
          <p:nvPr/>
        </p:nvSpPr>
        <p:spPr>
          <a:xfrm>
            <a:off x="6096000" y="1741118"/>
            <a:ext cx="1169096" cy="307777"/>
          </a:xfrm>
          <a:prstGeom prst="rect">
            <a:avLst/>
          </a:prstGeom>
          <a:noFill/>
        </p:spPr>
        <p:txBody>
          <a:bodyPr wrap="square" rtlCol="0">
            <a:spAutoFit/>
          </a:bodyPr>
          <a:lstStyle/>
          <a:p>
            <a:r>
              <a:rPr lang="en-US" sz="1400" dirty="0">
                <a:latin typeface="Lucida Console" panose="020B0609040504020204" pitchFamily="49" charset="0"/>
              </a:rPr>
              <a:t>4.41 m</a:t>
            </a:r>
            <a:r>
              <a:rPr lang="en-US" sz="1400" baseline="30000" dirty="0">
                <a:latin typeface="Lucida Console" panose="020B0609040504020204" pitchFamily="49" charset="0"/>
              </a:rPr>
              <a:t>2</a:t>
            </a:r>
          </a:p>
        </p:txBody>
      </p:sp>
      <p:sp>
        <p:nvSpPr>
          <p:cNvPr id="6" name="TextBox 5">
            <a:extLst>
              <a:ext uri="{FF2B5EF4-FFF2-40B4-BE49-F238E27FC236}">
                <a16:creationId xmlns:a16="http://schemas.microsoft.com/office/drawing/2014/main" id="{3B9F362D-F8AD-9549-8ED3-06D378151C54}"/>
              </a:ext>
            </a:extLst>
          </p:cNvPr>
          <p:cNvSpPr txBox="1"/>
          <p:nvPr/>
        </p:nvSpPr>
        <p:spPr>
          <a:xfrm>
            <a:off x="6096000" y="3267802"/>
            <a:ext cx="1169096" cy="307777"/>
          </a:xfrm>
          <a:prstGeom prst="rect">
            <a:avLst/>
          </a:prstGeom>
          <a:noFill/>
        </p:spPr>
        <p:txBody>
          <a:bodyPr wrap="square" rtlCol="0">
            <a:spAutoFit/>
          </a:bodyPr>
          <a:lstStyle/>
          <a:p>
            <a:r>
              <a:rPr lang="en-US" sz="1400" dirty="0">
                <a:latin typeface="Lucida Console" panose="020B0609040504020204" pitchFamily="49" charset="0"/>
              </a:rPr>
              <a:t>9.82 m</a:t>
            </a:r>
            <a:r>
              <a:rPr lang="en-US" sz="1400" baseline="30000" dirty="0">
                <a:latin typeface="Lucida Console" panose="020B0609040504020204" pitchFamily="49" charset="0"/>
              </a:rPr>
              <a:t>2</a:t>
            </a:r>
          </a:p>
        </p:txBody>
      </p:sp>
      <p:sp>
        <p:nvSpPr>
          <p:cNvPr id="7" name="TextBox 6">
            <a:extLst>
              <a:ext uri="{FF2B5EF4-FFF2-40B4-BE49-F238E27FC236}">
                <a16:creationId xmlns:a16="http://schemas.microsoft.com/office/drawing/2014/main" id="{71E16107-A93C-7B48-AD14-C1D7ED84DF52}"/>
              </a:ext>
            </a:extLst>
          </p:cNvPr>
          <p:cNvSpPr txBox="1"/>
          <p:nvPr/>
        </p:nvSpPr>
        <p:spPr>
          <a:xfrm>
            <a:off x="3304784" y="4597649"/>
            <a:ext cx="1169096" cy="307777"/>
          </a:xfrm>
          <a:prstGeom prst="rect">
            <a:avLst/>
          </a:prstGeom>
          <a:noFill/>
        </p:spPr>
        <p:txBody>
          <a:bodyPr wrap="square" rtlCol="0">
            <a:spAutoFit/>
          </a:bodyPr>
          <a:lstStyle/>
          <a:p>
            <a:r>
              <a:rPr lang="en-US" sz="1400" dirty="0">
                <a:latin typeface="Lucida Console" panose="020B0609040504020204" pitchFamily="49" charset="0"/>
              </a:rPr>
              <a:t>4.58 m</a:t>
            </a:r>
            <a:r>
              <a:rPr lang="en-US" sz="1400" baseline="30000" dirty="0">
                <a:latin typeface="Lucida Console" panose="020B0609040504020204" pitchFamily="49" charset="0"/>
              </a:rPr>
              <a:t>2</a:t>
            </a:r>
          </a:p>
        </p:txBody>
      </p:sp>
      <p:sp>
        <p:nvSpPr>
          <p:cNvPr id="8" name="TextBox 7">
            <a:extLst>
              <a:ext uri="{FF2B5EF4-FFF2-40B4-BE49-F238E27FC236}">
                <a16:creationId xmlns:a16="http://schemas.microsoft.com/office/drawing/2014/main" id="{AB30ABC8-EE91-804C-AA3C-C8F744480EB1}"/>
              </a:ext>
            </a:extLst>
          </p:cNvPr>
          <p:cNvSpPr txBox="1"/>
          <p:nvPr/>
        </p:nvSpPr>
        <p:spPr>
          <a:xfrm>
            <a:off x="6122097" y="5521698"/>
            <a:ext cx="1169096" cy="307777"/>
          </a:xfrm>
          <a:prstGeom prst="rect">
            <a:avLst/>
          </a:prstGeom>
          <a:noFill/>
        </p:spPr>
        <p:txBody>
          <a:bodyPr wrap="square" rtlCol="0">
            <a:spAutoFit/>
          </a:bodyPr>
          <a:lstStyle/>
          <a:p>
            <a:r>
              <a:rPr lang="en-US" sz="1400" dirty="0">
                <a:latin typeface="Lucida Console" panose="020B0609040504020204" pitchFamily="49" charset="0"/>
              </a:rPr>
              <a:t>7.95 m</a:t>
            </a:r>
            <a:r>
              <a:rPr lang="en-US" sz="1400" baseline="30000" dirty="0">
                <a:latin typeface="Lucida Console" panose="020B0609040504020204" pitchFamily="49" charset="0"/>
              </a:rPr>
              <a:t>2</a:t>
            </a:r>
          </a:p>
        </p:txBody>
      </p:sp>
      <p:sp>
        <p:nvSpPr>
          <p:cNvPr id="9" name="TextBox 8">
            <a:extLst>
              <a:ext uri="{FF2B5EF4-FFF2-40B4-BE49-F238E27FC236}">
                <a16:creationId xmlns:a16="http://schemas.microsoft.com/office/drawing/2014/main" id="{BF83FD55-9830-1140-8E34-AACE10BFC223}"/>
              </a:ext>
            </a:extLst>
          </p:cNvPr>
          <p:cNvSpPr txBox="1"/>
          <p:nvPr/>
        </p:nvSpPr>
        <p:spPr>
          <a:xfrm>
            <a:off x="3106456" y="2453775"/>
            <a:ext cx="1169096" cy="307777"/>
          </a:xfrm>
          <a:prstGeom prst="rect">
            <a:avLst/>
          </a:prstGeom>
          <a:noFill/>
        </p:spPr>
        <p:txBody>
          <a:bodyPr wrap="square" rtlCol="0">
            <a:spAutoFit/>
          </a:bodyPr>
          <a:lstStyle/>
          <a:p>
            <a:r>
              <a:rPr lang="en-US" sz="1400" dirty="0">
                <a:latin typeface="Lucida Console" panose="020B0609040504020204" pitchFamily="49" charset="0"/>
              </a:rPr>
              <a:t>2.64 m</a:t>
            </a:r>
            <a:r>
              <a:rPr lang="en-US" sz="1400" baseline="30000" dirty="0">
                <a:latin typeface="Lucida Console" panose="020B0609040504020204" pitchFamily="49" charset="0"/>
              </a:rPr>
              <a:t>2</a:t>
            </a:r>
          </a:p>
        </p:txBody>
      </p:sp>
      <p:sp>
        <p:nvSpPr>
          <p:cNvPr id="11" name="TextBox 10">
            <a:extLst>
              <a:ext uri="{FF2B5EF4-FFF2-40B4-BE49-F238E27FC236}">
                <a16:creationId xmlns:a16="http://schemas.microsoft.com/office/drawing/2014/main" id="{BAB2937E-2E09-D34D-AB75-C387349BAA60}"/>
              </a:ext>
            </a:extLst>
          </p:cNvPr>
          <p:cNvSpPr txBox="1"/>
          <p:nvPr/>
        </p:nvSpPr>
        <p:spPr>
          <a:xfrm>
            <a:off x="8093901" y="3171327"/>
            <a:ext cx="1169096" cy="307777"/>
          </a:xfrm>
          <a:prstGeom prst="rect">
            <a:avLst/>
          </a:prstGeom>
          <a:noFill/>
        </p:spPr>
        <p:txBody>
          <a:bodyPr wrap="square" rtlCol="0">
            <a:spAutoFit/>
          </a:bodyPr>
          <a:lstStyle/>
          <a:p>
            <a:r>
              <a:rPr lang="en-US" sz="1400" dirty="0">
                <a:latin typeface="Lucida Console" panose="020B0609040504020204" pitchFamily="49" charset="0"/>
              </a:rPr>
              <a:t>1.76 m</a:t>
            </a:r>
            <a:r>
              <a:rPr lang="en-US" sz="1400" baseline="30000" dirty="0">
                <a:latin typeface="Lucida Console" panose="020B0609040504020204" pitchFamily="49" charset="0"/>
              </a:rPr>
              <a:t>2</a:t>
            </a:r>
          </a:p>
        </p:txBody>
      </p:sp>
    </p:spTree>
    <p:extLst>
      <p:ext uri="{BB962C8B-B14F-4D97-AF65-F5344CB8AC3E}">
        <p14:creationId xmlns:p14="http://schemas.microsoft.com/office/powerpoint/2010/main" val="42775747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62B11-39B5-2D43-BAE5-D6E4C6643C99}"/>
              </a:ext>
            </a:extLst>
          </p:cNvPr>
          <p:cNvSpPr>
            <a:spLocks noGrp="1"/>
          </p:cNvSpPr>
          <p:nvPr>
            <p:ph type="title"/>
          </p:nvPr>
        </p:nvSpPr>
        <p:spPr>
          <a:xfrm>
            <a:off x="213932" y="108675"/>
            <a:ext cx="10515600" cy="1325563"/>
          </a:xfrm>
        </p:spPr>
        <p:txBody>
          <a:bodyPr/>
          <a:lstStyle/>
          <a:p>
            <a:r>
              <a:rPr lang="en-US" dirty="0"/>
              <a:t>Familiar Size and Relative Size </a:t>
            </a:r>
          </a:p>
        </p:txBody>
      </p:sp>
      <p:pic>
        <p:nvPicPr>
          <p:cNvPr id="6" name="Picture 5">
            <a:extLst>
              <a:ext uri="{FF2B5EF4-FFF2-40B4-BE49-F238E27FC236}">
                <a16:creationId xmlns:a16="http://schemas.microsoft.com/office/drawing/2014/main" id="{2C525253-FB1D-F64F-B4BB-B416E227EF90}"/>
              </a:ext>
            </a:extLst>
          </p:cNvPr>
          <p:cNvPicPr>
            <a:picLocks noChangeAspect="1"/>
          </p:cNvPicPr>
          <p:nvPr/>
        </p:nvPicPr>
        <p:blipFill>
          <a:blip r:embed="rId3"/>
          <a:stretch>
            <a:fillRect/>
          </a:stretch>
        </p:blipFill>
        <p:spPr>
          <a:xfrm>
            <a:off x="213932" y="1596676"/>
            <a:ext cx="6068732" cy="4712684"/>
          </a:xfrm>
          <a:prstGeom prst="rect">
            <a:avLst/>
          </a:prstGeom>
        </p:spPr>
      </p:pic>
      <p:pic>
        <p:nvPicPr>
          <p:cNvPr id="8" name="Picture 7">
            <a:extLst>
              <a:ext uri="{FF2B5EF4-FFF2-40B4-BE49-F238E27FC236}">
                <a16:creationId xmlns:a16="http://schemas.microsoft.com/office/drawing/2014/main" id="{1CA8254E-59A0-B24F-95F8-F2FE91C2E507}"/>
              </a:ext>
            </a:extLst>
          </p:cNvPr>
          <p:cNvPicPr>
            <a:picLocks noChangeAspect="1"/>
          </p:cNvPicPr>
          <p:nvPr/>
        </p:nvPicPr>
        <p:blipFill rotWithShape="1">
          <a:blip r:embed="rId4"/>
          <a:srcRect t="5405"/>
          <a:stretch/>
        </p:blipFill>
        <p:spPr>
          <a:xfrm rot="5400000">
            <a:off x="6446739" y="2047333"/>
            <a:ext cx="5847984" cy="3555999"/>
          </a:xfrm>
          <a:prstGeom prst="rect">
            <a:avLst/>
          </a:prstGeom>
        </p:spPr>
      </p:pic>
      <p:pic>
        <p:nvPicPr>
          <p:cNvPr id="10" name="Picture 9">
            <a:extLst>
              <a:ext uri="{FF2B5EF4-FFF2-40B4-BE49-F238E27FC236}">
                <a16:creationId xmlns:a16="http://schemas.microsoft.com/office/drawing/2014/main" id="{37F870B8-D48F-5A4E-8802-E738C3C26CBC}"/>
              </a:ext>
            </a:extLst>
          </p:cNvPr>
          <p:cNvPicPr>
            <a:picLocks noChangeAspect="1"/>
          </p:cNvPicPr>
          <p:nvPr/>
        </p:nvPicPr>
        <p:blipFill>
          <a:blip r:embed="rId5"/>
          <a:stretch>
            <a:fillRect/>
          </a:stretch>
        </p:blipFill>
        <p:spPr>
          <a:xfrm>
            <a:off x="7302137" y="646203"/>
            <a:ext cx="4553133" cy="196038"/>
          </a:xfrm>
          <a:prstGeom prst="rect">
            <a:avLst/>
          </a:prstGeom>
        </p:spPr>
      </p:pic>
    </p:spTree>
    <p:extLst>
      <p:ext uri="{BB962C8B-B14F-4D97-AF65-F5344CB8AC3E}">
        <p14:creationId xmlns:p14="http://schemas.microsoft.com/office/powerpoint/2010/main" val="1389726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4F46D-4259-B849-B806-1C13BC617E22}"/>
              </a:ext>
            </a:extLst>
          </p:cNvPr>
          <p:cNvSpPr>
            <a:spLocks noGrp="1"/>
          </p:cNvSpPr>
          <p:nvPr>
            <p:ph type="title"/>
          </p:nvPr>
        </p:nvSpPr>
        <p:spPr/>
        <p:txBody>
          <a:bodyPr/>
          <a:lstStyle/>
          <a:p>
            <a:r>
              <a:rPr lang="en-US" dirty="0"/>
              <a:t>Ground Plane</a:t>
            </a:r>
          </a:p>
        </p:txBody>
      </p:sp>
      <p:pic>
        <p:nvPicPr>
          <p:cNvPr id="12" name="Picture 2">
            <a:extLst>
              <a:ext uri="{FF2B5EF4-FFF2-40B4-BE49-F238E27FC236}">
                <a16:creationId xmlns:a16="http://schemas.microsoft.com/office/drawing/2014/main" id="{BAC994A8-AB67-7F48-B8E5-8FD2A2453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indoor, bedroom&#10;&#10;Description automatically generated">
            <a:extLst>
              <a:ext uri="{FF2B5EF4-FFF2-40B4-BE49-F238E27FC236}">
                <a16:creationId xmlns:a16="http://schemas.microsoft.com/office/drawing/2014/main" id="{82BAC9F0-C892-5D42-A8E5-FD431DB9E1DC}"/>
              </a:ext>
            </a:extLst>
          </p:cNvPr>
          <p:cNvPicPr>
            <a:picLocks noChangeAspect="1"/>
          </p:cNvPicPr>
          <p:nvPr/>
        </p:nvPicPr>
        <p:blipFill>
          <a:blip r:embed="rId3"/>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40126899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7CB3-0542-9347-94B0-563FCF3FA560}"/>
              </a:ext>
            </a:extLst>
          </p:cNvPr>
          <p:cNvSpPr>
            <a:spLocks noGrp="1"/>
          </p:cNvSpPr>
          <p:nvPr>
            <p:ph type="title"/>
          </p:nvPr>
        </p:nvSpPr>
        <p:spPr/>
        <p:txBody>
          <a:bodyPr/>
          <a:lstStyle/>
          <a:p>
            <a:r>
              <a:rPr lang="en-US" dirty="0"/>
              <a:t>Clutter</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39F3BD0-03FD-8744-8938-3BF442A7F66C}"/>
                  </a:ext>
                </a:extLst>
              </p:cNvPr>
              <p:cNvSpPr txBox="1"/>
              <p:nvPr/>
            </p:nvSpPr>
            <p:spPr>
              <a:xfrm>
                <a:off x="2435134" y="5840487"/>
                <a:ext cx="7321731" cy="769954"/>
              </a:xfrm>
              <a:prstGeom prst="rect">
                <a:avLst/>
              </a:prstGeom>
              <a:noFill/>
            </p:spPr>
            <p:txBody>
              <a:bodyPr wrap="square" lIns="0" tIns="0" rIns="0" bIns="0" rtlCol="0">
                <a:spAutoFit/>
              </a:bodyPr>
              <a:lstStyle/>
              <a:p>
                <a14:m>
                  <m:oMath xmlns:m="http://schemas.openxmlformats.org/officeDocument/2006/math">
                    <m:r>
                      <a:rPr lang="en-US" sz="2200" b="0" i="1" smtClean="0">
                        <a:latin typeface="Cambria Math" panose="02040503050406030204" pitchFamily="18" charset="0"/>
                      </a:rPr>
                      <m:t>% </m:t>
                    </m:r>
                    <m:r>
                      <a:rPr lang="en-US" sz="2200" b="0" i="1" smtClean="0">
                        <a:latin typeface="Cambria Math" panose="02040503050406030204" pitchFamily="18" charset="0"/>
                      </a:rPr>
                      <m:t>𝑜𝑓</m:t>
                    </m:r>
                    <m:r>
                      <a:rPr lang="en-US" sz="2200" b="0" i="1" smtClean="0">
                        <a:latin typeface="Cambria Math" panose="02040503050406030204" pitchFamily="18" charset="0"/>
                      </a:rPr>
                      <m:t> </m:t>
                    </m:r>
                    <m:r>
                      <a:rPr lang="en-US" sz="2200" b="0" i="1" smtClean="0">
                        <a:latin typeface="Cambria Math" panose="02040503050406030204" pitchFamily="18" charset="0"/>
                      </a:rPr>
                      <m:t>𝑉𝑖𝑠𝑖𝑏𝑙𝑒</m:t>
                    </m:r>
                    <m:r>
                      <a:rPr lang="en-US" sz="2200" b="0" i="1" smtClean="0">
                        <a:latin typeface="Cambria Math" panose="02040503050406030204" pitchFamily="18" charset="0"/>
                      </a:rPr>
                      <m:t> </m:t>
                    </m:r>
                    <m:r>
                      <a:rPr lang="en-US" sz="2200" b="0" i="1" smtClean="0">
                        <a:latin typeface="Cambria Math" panose="02040503050406030204" pitchFamily="18" charset="0"/>
                      </a:rPr>
                      <m:t>𝑆𝑝𝑎𝑐𝑒</m:t>
                    </m:r>
                  </m:oMath>
                </a14:m>
                <a:r>
                  <a:rPr lang="en-US" sz="2200" dirty="0"/>
                  <a:t> </a:t>
                </a:r>
                <a14:m>
                  <m:oMath xmlns:m="http://schemas.openxmlformats.org/officeDocument/2006/math">
                    <m:r>
                      <a:rPr lang="en-US" sz="220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i="1">
                            <a:latin typeface="Cambria Math" panose="02040503050406030204" pitchFamily="18" charset="0"/>
                          </a:rPr>
                          <m:t>𝐹𝑢𝑙𝑙</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r>
                          <a:rPr lang="en-US" sz="2200" i="1">
                            <a:latin typeface="Cambria Math" panose="02040503050406030204" pitchFamily="18" charset="0"/>
                          </a:rPr>
                          <m:t>−</m:t>
                        </m:r>
                        <m:r>
                          <a:rPr lang="en-US" sz="2200" i="1">
                            <a:latin typeface="Cambria Math" panose="02040503050406030204" pitchFamily="18" charset="0"/>
                          </a:rPr>
                          <m:t>𝑉𝑖𝑠𝑖𝑏𝑙𝑒</m:t>
                        </m:r>
                        <m:r>
                          <a:rPr lang="en-US" sz="2200" i="1">
                            <a:latin typeface="Cambria Math" panose="02040503050406030204" pitchFamily="18" charset="0"/>
                          </a:rPr>
                          <m:t> </m:t>
                        </m:r>
                        <m:r>
                          <a:rPr lang="en-US" sz="2200" i="1">
                            <a:latin typeface="Cambria Math" panose="02040503050406030204" pitchFamily="18" charset="0"/>
                          </a:rPr>
                          <m:t>𝐺𝑟𝑜𝑢𝑛𝑑</m:t>
                        </m:r>
                        <m:r>
                          <a:rPr lang="en-US" sz="2200" i="1">
                            <a:latin typeface="Cambria Math" panose="02040503050406030204" pitchFamily="18" charset="0"/>
                          </a:rPr>
                          <m:t> </m:t>
                        </m:r>
                        <m:r>
                          <a:rPr lang="en-US" sz="2200" i="1">
                            <a:latin typeface="Cambria Math" panose="02040503050406030204" pitchFamily="18" charset="0"/>
                          </a:rPr>
                          <m:t>𝑃𝑙𝑎𝑛𝑒</m:t>
                        </m:r>
                      </m:num>
                      <m:den>
                        <m:r>
                          <a:rPr lang="en-US" sz="2200" b="0" i="1" smtClean="0">
                            <a:latin typeface="Cambria Math" panose="02040503050406030204" pitchFamily="18" charset="0"/>
                          </a:rPr>
                          <m:t>𝐹𝑢𝑙𝑙</m:t>
                        </m:r>
                        <m:r>
                          <a:rPr lang="en-US" sz="2200" b="0" i="1" smtClean="0">
                            <a:latin typeface="Cambria Math" panose="02040503050406030204" pitchFamily="18" charset="0"/>
                          </a:rPr>
                          <m:t> </m:t>
                        </m:r>
                        <m:r>
                          <a:rPr lang="en-US" sz="2200" b="0" i="1" smtClean="0">
                            <a:latin typeface="Cambria Math" panose="02040503050406030204" pitchFamily="18" charset="0"/>
                          </a:rPr>
                          <m:t>𝐺𝑟𝑜𝑢𝑛𝑑</m:t>
                        </m:r>
                        <m:r>
                          <a:rPr lang="en-US" sz="2200" b="0" i="1" smtClean="0">
                            <a:latin typeface="Cambria Math" panose="02040503050406030204" pitchFamily="18" charset="0"/>
                          </a:rPr>
                          <m:t> </m:t>
                        </m:r>
                        <m:r>
                          <a:rPr lang="en-US" sz="2200" b="0" i="1" smtClean="0">
                            <a:latin typeface="Cambria Math" panose="02040503050406030204" pitchFamily="18" charset="0"/>
                          </a:rPr>
                          <m:t>𝑃𝑙𝑎𝑛𝑒</m:t>
                        </m:r>
                      </m:den>
                    </m:f>
                    <m:r>
                      <a:rPr lang="en-US" sz="2200" b="0" i="1" smtClean="0">
                        <a:latin typeface="Cambria Math" panose="02040503050406030204" pitchFamily="18" charset="0"/>
                      </a:rPr>
                      <m:t> </m:t>
                    </m:r>
                  </m:oMath>
                </a14:m>
                <a:endParaRPr lang="en-US" sz="2200" b="0" dirty="0"/>
              </a:p>
              <a:p>
                <a:endParaRPr lang="en-US" dirty="0"/>
              </a:p>
            </p:txBody>
          </p:sp>
        </mc:Choice>
        <mc:Fallback xmlns="">
          <p:sp>
            <p:nvSpPr>
              <p:cNvPr id="4" name="TextBox 3">
                <a:extLst>
                  <a:ext uri="{FF2B5EF4-FFF2-40B4-BE49-F238E27FC236}">
                    <a16:creationId xmlns:a16="http://schemas.microsoft.com/office/drawing/2014/main" id="{539F3BD0-03FD-8744-8938-3BF442A7F66C}"/>
                  </a:ext>
                </a:extLst>
              </p:cNvPr>
              <p:cNvSpPr txBox="1">
                <a:spLocks noRot="1" noChangeAspect="1" noMove="1" noResize="1" noEditPoints="1" noAdjustHandles="1" noChangeArrowheads="1" noChangeShapeType="1" noTextEdit="1"/>
              </p:cNvSpPr>
              <p:nvPr/>
            </p:nvSpPr>
            <p:spPr>
              <a:xfrm>
                <a:off x="2435134" y="5840487"/>
                <a:ext cx="7321731" cy="769954"/>
              </a:xfrm>
              <a:prstGeom prst="rect">
                <a:avLst/>
              </a:prstGeom>
              <a:blipFill>
                <a:blip r:embed="rId3"/>
                <a:stretch>
                  <a:fillRect l="-1384" t="-3226"/>
                </a:stretch>
              </a:blipFill>
            </p:spPr>
            <p:txBody>
              <a:bodyPr/>
              <a:lstStyle/>
              <a:p>
                <a:r>
                  <a:rPr lang="en-US">
                    <a:noFill/>
                  </a:rPr>
                  <a:t> </a:t>
                </a:r>
              </a:p>
            </p:txBody>
          </p:sp>
        </mc:Fallback>
      </mc:AlternateContent>
      <p:pic>
        <p:nvPicPr>
          <p:cNvPr id="9" name="Picture 2">
            <a:extLst>
              <a:ext uri="{FF2B5EF4-FFF2-40B4-BE49-F238E27FC236}">
                <a16:creationId xmlns:a16="http://schemas.microsoft.com/office/drawing/2014/main" id="{EC747CCD-B09E-6A4B-981F-249399263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004" y="1690688"/>
            <a:ext cx="5154996" cy="37423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ndoor, bedroom&#10;&#10;Description automatically generated">
            <a:extLst>
              <a:ext uri="{FF2B5EF4-FFF2-40B4-BE49-F238E27FC236}">
                <a16:creationId xmlns:a16="http://schemas.microsoft.com/office/drawing/2014/main" id="{BC2E6EFA-CED6-0B46-8DCF-7B8482D14872}"/>
              </a:ext>
            </a:extLst>
          </p:cNvPr>
          <p:cNvPicPr>
            <a:picLocks noChangeAspect="1"/>
          </p:cNvPicPr>
          <p:nvPr/>
        </p:nvPicPr>
        <p:blipFill>
          <a:blip r:embed="rId5"/>
          <a:stretch>
            <a:fillRect/>
          </a:stretch>
        </p:blipFill>
        <p:spPr>
          <a:xfrm>
            <a:off x="6511389" y="1690688"/>
            <a:ext cx="5154996" cy="3742668"/>
          </a:xfrm>
          <a:prstGeom prst="rect">
            <a:avLst/>
          </a:prstGeom>
        </p:spPr>
      </p:pic>
    </p:spTree>
    <p:extLst>
      <p:ext uri="{BB962C8B-B14F-4D97-AF65-F5344CB8AC3E}">
        <p14:creationId xmlns:p14="http://schemas.microsoft.com/office/powerpoint/2010/main" val="16664283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01169-25CC-E041-8652-212F7B2647E7}"/>
              </a:ext>
            </a:extLst>
          </p:cNvPr>
          <p:cNvSpPr>
            <a:spLocks noGrp="1"/>
          </p:cNvSpPr>
          <p:nvPr>
            <p:ph type="title"/>
          </p:nvPr>
        </p:nvSpPr>
        <p:spPr/>
        <p:txBody>
          <a:bodyPr/>
          <a:lstStyle/>
          <a:p>
            <a:r>
              <a:rPr lang="en-US" dirty="0"/>
              <a:t>Volume of space</a:t>
            </a:r>
          </a:p>
        </p:txBody>
      </p:sp>
      <p:pic>
        <p:nvPicPr>
          <p:cNvPr id="10242" name="Picture 2">
            <a:extLst>
              <a:ext uri="{FF2B5EF4-FFF2-40B4-BE49-F238E27FC236}">
                <a16:creationId xmlns:a16="http://schemas.microsoft.com/office/drawing/2014/main" id="{F5505B90-627F-E24D-9491-32B2AEDCE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33" y="1825625"/>
            <a:ext cx="5852382" cy="4248604"/>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EF279009-9E93-294B-87EC-4ADF9DED18AE}"/>
              </a:ext>
            </a:extLst>
          </p:cNvPr>
          <p:cNvPicPr>
            <a:picLocks noChangeAspect="1"/>
          </p:cNvPicPr>
          <p:nvPr/>
        </p:nvPicPr>
        <p:blipFill>
          <a:blip r:embed="rId4"/>
          <a:stretch>
            <a:fillRect/>
          </a:stretch>
        </p:blipFill>
        <p:spPr>
          <a:xfrm>
            <a:off x="6428045" y="1848577"/>
            <a:ext cx="5563658" cy="2642738"/>
          </a:xfrm>
          <a:prstGeom prst="rect">
            <a:avLst/>
          </a:prstGeom>
        </p:spPr>
      </p:pic>
      <p:sp>
        <p:nvSpPr>
          <p:cNvPr id="6" name="TextBox 5">
            <a:extLst>
              <a:ext uri="{FF2B5EF4-FFF2-40B4-BE49-F238E27FC236}">
                <a16:creationId xmlns:a16="http://schemas.microsoft.com/office/drawing/2014/main" id="{B3D86056-8A27-8241-9CEF-2E8DC07EE6D8}"/>
              </a:ext>
            </a:extLst>
          </p:cNvPr>
          <p:cNvSpPr txBox="1"/>
          <p:nvPr/>
        </p:nvSpPr>
        <p:spPr>
          <a:xfrm>
            <a:off x="6428045" y="4649204"/>
            <a:ext cx="3564844" cy="1477328"/>
          </a:xfrm>
          <a:prstGeom prst="rect">
            <a:avLst/>
          </a:prstGeom>
          <a:noFill/>
        </p:spPr>
        <p:txBody>
          <a:bodyPr wrap="square" rtlCol="0">
            <a:spAutoFit/>
          </a:bodyPr>
          <a:lstStyle/>
          <a:p>
            <a:pPr>
              <a:lnSpc>
                <a:spcPct val="150000"/>
              </a:lnSpc>
            </a:pPr>
            <a:r>
              <a:rPr lang="en-US" sz="1600" dirty="0">
                <a:latin typeface="Lucida Console" panose="020B0609040504020204" pitchFamily="49" charset="0"/>
              </a:rPr>
              <a:t>Volume of visible space: 15.88 m</a:t>
            </a:r>
            <a:r>
              <a:rPr lang="en-US" sz="1600" baseline="30000" dirty="0">
                <a:latin typeface="Lucida Console" panose="020B0609040504020204" pitchFamily="49" charset="0"/>
              </a:rPr>
              <a:t>3</a:t>
            </a:r>
            <a:endParaRPr lang="en-US" sz="1600" dirty="0">
              <a:latin typeface="Lucida Console" panose="020B0609040504020204" pitchFamily="49" charset="0"/>
            </a:endParaRPr>
          </a:p>
          <a:p>
            <a:pPr>
              <a:lnSpc>
                <a:spcPct val="150000"/>
              </a:lnSpc>
            </a:pPr>
            <a:endParaRPr lang="en-US" sz="1600" dirty="0">
              <a:latin typeface="Lucida Console" panose="020B0609040504020204" pitchFamily="49" charset="0"/>
            </a:endParaRPr>
          </a:p>
          <a:p>
            <a:endParaRPr lang="en-US" dirty="0">
              <a:latin typeface="Lucida Console" panose="020B0609040504020204" pitchFamily="49" charset="0"/>
            </a:endParaRPr>
          </a:p>
        </p:txBody>
      </p:sp>
    </p:spTree>
    <p:extLst>
      <p:ext uri="{BB962C8B-B14F-4D97-AF65-F5344CB8AC3E}">
        <p14:creationId xmlns:p14="http://schemas.microsoft.com/office/powerpoint/2010/main" val="416399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6AD3-3543-4548-B9BD-C733D4BBE2CA}"/>
              </a:ext>
            </a:extLst>
          </p:cNvPr>
          <p:cNvSpPr>
            <a:spLocks noGrp="1"/>
          </p:cNvSpPr>
          <p:nvPr>
            <p:ph type="title"/>
          </p:nvPr>
        </p:nvSpPr>
        <p:spPr>
          <a:xfrm>
            <a:off x="570534" y="177970"/>
            <a:ext cx="10515600" cy="779907"/>
          </a:xfrm>
        </p:spPr>
        <p:txBody>
          <a:bodyPr>
            <a:normAutofit fontScale="90000"/>
          </a:bodyPr>
          <a:lstStyle/>
          <a:p>
            <a:r>
              <a:rPr lang="en-US" dirty="0"/>
              <a:t>Do relative cue values correlate with sensitivity?</a:t>
            </a:r>
          </a:p>
        </p:txBody>
      </p:sp>
      <p:sp>
        <p:nvSpPr>
          <p:cNvPr id="16" name="TextBox 15">
            <a:extLst>
              <a:ext uri="{FF2B5EF4-FFF2-40B4-BE49-F238E27FC236}">
                <a16:creationId xmlns:a16="http://schemas.microsoft.com/office/drawing/2014/main" id="{36677D26-1DE1-7A47-B71B-E4B1675CA777}"/>
              </a:ext>
            </a:extLst>
          </p:cNvPr>
          <p:cNvSpPr txBox="1"/>
          <p:nvPr/>
        </p:nvSpPr>
        <p:spPr>
          <a:xfrm>
            <a:off x="8825348" y="1846275"/>
            <a:ext cx="3193639" cy="2800767"/>
          </a:xfrm>
          <a:prstGeom prst="rect">
            <a:avLst/>
          </a:prstGeom>
          <a:noFill/>
          <a:ln>
            <a:noFill/>
          </a:ln>
        </p:spPr>
        <p:txBody>
          <a:bodyPr wrap="square" rtlCol="0">
            <a:spAutoFit/>
          </a:bodyPr>
          <a:lstStyle/>
          <a:p>
            <a:r>
              <a:rPr lang="en-US" sz="1600" b="1" dirty="0"/>
              <a:t>SUN-RGBD Image Cue Values</a:t>
            </a:r>
          </a:p>
          <a:p>
            <a:r>
              <a:rPr lang="en-US" sz="1600" dirty="0"/>
              <a:t>Image 1 = [2.3, 1.2, 0.5 …]</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a:t>
            </a:r>
          </a:p>
          <a:p>
            <a:r>
              <a:rPr lang="en-US" sz="1600" dirty="0"/>
              <a:t>Image N = [ground plane, relative size, clutter, …]</a:t>
            </a:r>
          </a:p>
        </p:txBody>
      </p:sp>
      <p:sp>
        <p:nvSpPr>
          <p:cNvPr id="3" name="Bent-Up Arrow 2">
            <a:extLst>
              <a:ext uri="{FF2B5EF4-FFF2-40B4-BE49-F238E27FC236}">
                <a16:creationId xmlns:a16="http://schemas.microsoft.com/office/drawing/2014/main" id="{909EA16C-17ED-BE42-9C88-B95D88D9E326}"/>
              </a:ext>
            </a:extLst>
          </p:cNvPr>
          <p:cNvSpPr/>
          <p:nvPr/>
        </p:nvSpPr>
        <p:spPr>
          <a:xfrm>
            <a:off x="8825348" y="4893973"/>
            <a:ext cx="1404289" cy="720792"/>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 scatter chart&#10;&#10;Description automatically generated">
            <a:extLst>
              <a:ext uri="{FF2B5EF4-FFF2-40B4-BE49-F238E27FC236}">
                <a16:creationId xmlns:a16="http://schemas.microsoft.com/office/drawing/2014/main" id="{8D3C7351-50D4-3C46-80BA-8815ADD9FFF1}"/>
              </a:ext>
            </a:extLst>
          </p:cNvPr>
          <p:cNvPicPr>
            <a:picLocks noChangeAspect="1"/>
          </p:cNvPicPr>
          <p:nvPr/>
        </p:nvPicPr>
        <p:blipFill>
          <a:blip r:embed="rId3"/>
          <a:stretch>
            <a:fillRect/>
          </a:stretch>
        </p:blipFill>
        <p:spPr>
          <a:xfrm>
            <a:off x="4435182" y="3972197"/>
            <a:ext cx="4293181" cy="2704224"/>
          </a:xfrm>
          <a:prstGeom prst="rect">
            <a:avLst/>
          </a:prstGeom>
        </p:spPr>
      </p:pic>
      <p:pic>
        <p:nvPicPr>
          <p:cNvPr id="20" name="Picture 19" descr="Chart, scatter chart&#10;&#10;Description automatically generated">
            <a:extLst>
              <a:ext uri="{FF2B5EF4-FFF2-40B4-BE49-F238E27FC236}">
                <a16:creationId xmlns:a16="http://schemas.microsoft.com/office/drawing/2014/main" id="{F0E82AC3-C2EF-3B4A-9198-EB179D480A72}"/>
              </a:ext>
            </a:extLst>
          </p:cNvPr>
          <p:cNvPicPr>
            <a:picLocks noChangeAspect="1"/>
          </p:cNvPicPr>
          <p:nvPr/>
        </p:nvPicPr>
        <p:blipFill>
          <a:blip r:embed="rId4"/>
          <a:stretch>
            <a:fillRect/>
          </a:stretch>
        </p:blipFill>
        <p:spPr>
          <a:xfrm>
            <a:off x="28575" y="3972197"/>
            <a:ext cx="4293181" cy="2704224"/>
          </a:xfrm>
          <a:prstGeom prst="rect">
            <a:avLst/>
          </a:prstGeom>
        </p:spPr>
      </p:pic>
      <p:pic>
        <p:nvPicPr>
          <p:cNvPr id="21" name="Picture 20" descr="Chart, scatter chart&#10;&#10;Description automatically generated">
            <a:extLst>
              <a:ext uri="{FF2B5EF4-FFF2-40B4-BE49-F238E27FC236}">
                <a16:creationId xmlns:a16="http://schemas.microsoft.com/office/drawing/2014/main" id="{8DBA003F-C761-B247-9E78-A61775AD8B6C}"/>
              </a:ext>
            </a:extLst>
          </p:cNvPr>
          <p:cNvPicPr>
            <a:picLocks noChangeAspect="1"/>
          </p:cNvPicPr>
          <p:nvPr/>
        </p:nvPicPr>
        <p:blipFill>
          <a:blip r:embed="rId5"/>
          <a:stretch>
            <a:fillRect/>
          </a:stretch>
        </p:blipFill>
        <p:spPr>
          <a:xfrm>
            <a:off x="4435182" y="957877"/>
            <a:ext cx="4293181" cy="2704224"/>
          </a:xfrm>
          <a:prstGeom prst="rect">
            <a:avLst/>
          </a:prstGeom>
        </p:spPr>
      </p:pic>
      <p:pic>
        <p:nvPicPr>
          <p:cNvPr id="22" name="Picture 21" descr="Chart, scatter chart&#10;&#10;Description automatically generated">
            <a:extLst>
              <a:ext uri="{FF2B5EF4-FFF2-40B4-BE49-F238E27FC236}">
                <a16:creationId xmlns:a16="http://schemas.microsoft.com/office/drawing/2014/main" id="{C4768265-D6B0-8848-A2CF-72C05700C44E}"/>
              </a:ext>
            </a:extLst>
          </p:cNvPr>
          <p:cNvPicPr>
            <a:picLocks noChangeAspect="1"/>
          </p:cNvPicPr>
          <p:nvPr/>
        </p:nvPicPr>
        <p:blipFill>
          <a:blip r:embed="rId6"/>
          <a:stretch>
            <a:fillRect/>
          </a:stretch>
        </p:blipFill>
        <p:spPr>
          <a:xfrm>
            <a:off x="0" y="985587"/>
            <a:ext cx="4347146" cy="2704224"/>
          </a:xfrm>
          <a:prstGeom prst="rect">
            <a:avLst/>
          </a:prstGeom>
        </p:spPr>
      </p:pic>
    </p:spTree>
    <p:extLst>
      <p:ext uri="{BB962C8B-B14F-4D97-AF65-F5344CB8AC3E}">
        <p14:creationId xmlns:p14="http://schemas.microsoft.com/office/powerpoint/2010/main" val="3922792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34678-C222-4548-89C8-015AC1EE512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5B6A2C9-7A9E-5E42-87F9-BB3A527608B8}"/>
              </a:ext>
            </a:extLst>
          </p:cNvPr>
          <p:cNvSpPr>
            <a:spLocks noGrp="1"/>
          </p:cNvSpPr>
          <p:nvPr>
            <p:ph idx="1"/>
          </p:nvPr>
        </p:nvSpPr>
        <p:spPr>
          <a:xfrm>
            <a:off x="838200" y="4202717"/>
            <a:ext cx="9091246" cy="1974246"/>
          </a:xfrm>
        </p:spPr>
        <p:txBody>
          <a:bodyPr>
            <a:normAutofit/>
          </a:bodyPr>
          <a:lstStyle/>
          <a:p>
            <a:pPr marL="0" indent="0">
              <a:buNone/>
            </a:pPr>
            <a:r>
              <a:rPr lang="en-US" dirty="0"/>
              <a:t>Factors of interest:</a:t>
            </a:r>
          </a:p>
          <a:p>
            <a:r>
              <a:rPr lang="en-US" dirty="0"/>
              <a:t>Gender</a:t>
            </a:r>
          </a:p>
          <a:p>
            <a:r>
              <a:rPr lang="en-US" dirty="0"/>
              <a:t>Age </a:t>
            </a:r>
          </a:p>
          <a:p>
            <a:pPr marL="0" indent="0">
              <a:buNone/>
            </a:pPr>
            <a:endParaRPr lang="en-US" dirty="0"/>
          </a:p>
        </p:txBody>
      </p:sp>
      <p:sp>
        <p:nvSpPr>
          <p:cNvPr id="4" name="Rounded Rectangle 3">
            <a:extLst>
              <a:ext uri="{FF2B5EF4-FFF2-40B4-BE49-F238E27FC236}">
                <a16:creationId xmlns:a16="http://schemas.microsoft.com/office/drawing/2014/main" id="{39FC11A9-89B7-8B4A-A287-1FD5302A9EAF}"/>
              </a:ext>
            </a:extLst>
          </p:cNvPr>
          <p:cNvSpPr/>
          <p:nvPr/>
        </p:nvSpPr>
        <p:spPr>
          <a:xfrm>
            <a:off x="960861" y="1935836"/>
            <a:ext cx="182749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1</a:t>
            </a:r>
          </a:p>
        </p:txBody>
      </p:sp>
      <p:sp>
        <p:nvSpPr>
          <p:cNvPr id="5" name="Rounded Rectangle 4">
            <a:extLst>
              <a:ext uri="{FF2B5EF4-FFF2-40B4-BE49-F238E27FC236}">
                <a16:creationId xmlns:a16="http://schemas.microsoft.com/office/drawing/2014/main" id="{0E786AFA-61AA-7844-AD28-0D91D1B842FD}"/>
              </a:ext>
            </a:extLst>
          </p:cNvPr>
          <p:cNvSpPr/>
          <p:nvPr/>
        </p:nvSpPr>
        <p:spPr>
          <a:xfrm>
            <a:off x="960862" y="2915461"/>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Experiment 2</a:t>
            </a:r>
          </a:p>
        </p:txBody>
      </p:sp>
      <p:sp>
        <p:nvSpPr>
          <p:cNvPr id="6" name="Rounded Rectangle 5">
            <a:extLst>
              <a:ext uri="{FF2B5EF4-FFF2-40B4-BE49-F238E27FC236}">
                <a16:creationId xmlns:a16="http://schemas.microsoft.com/office/drawing/2014/main" id="{2526C1CA-3631-3E47-BBBD-2B5F8D866A76}"/>
              </a:ext>
            </a:extLst>
          </p:cNvPr>
          <p:cNvSpPr/>
          <p:nvPr/>
        </p:nvSpPr>
        <p:spPr>
          <a:xfrm>
            <a:off x="7310428" y="2514808"/>
            <a:ext cx="1827493"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Individual Differences</a:t>
            </a:r>
          </a:p>
        </p:txBody>
      </p:sp>
      <p:sp>
        <p:nvSpPr>
          <p:cNvPr id="7" name="Rounded Rectangle 6">
            <a:extLst>
              <a:ext uri="{FF2B5EF4-FFF2-40B4-BE49-F238E27FC236}">
                <a16:creationId xmlns:a16="http://schemas.microsoft.com/office/drawing/2014/main" id="{022375B4-C7E0-2144-8651-80A241CEAB8F}"/>
              </a:ext>
            </a:extLst>
          </p:cNvPr>
          <p:cNvSpPr/>
          <p:nvPr/>
        </p:nvSpPr>
        <p:spPr>
          <a:xfrm>
            <a:off x="4320478" y="2514808"/>
            <a:ext cx="1827493"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8" name="Straight Arrow Connector 7">
            <a:extLst>
              <a:ext uri="{FF2B5EF4-FFF2-40B4-BE49-F238E27FC236}">
                <a16:creationId xmlns:a16="http://schemas.microsoft.com/office/drawing/2014/main" id="{FB1F84E6-BF79-9441-94F3-D1D7CF33CCE1}"/>
              </a:ext>
            </a:extLst>
          </p:cNvPr>
          <p:cNvCxnSpPr>
            <a:cxnSpLocks/>
          </p:cNvCxnSpPr>
          <p:nvPr/>
        </p:nvCxnSpPr>
        <p:spPr>
          <a:xfrm>
            <a:off x="6353748" y="2847318"/>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ight Bracket 8">
            <a:extLst>
              <a:ext uri="{FF2B5EF4-FFF2-40B4-BE49-F238E27FC236}">
                <a16:creationId xmlns:a16="http://schemas.microsoft.com/office/drawing/2014/main" id="{A83C1D8B-DB29-7242-885C-F1EB1FFBE926}"/>
              </a:ext>
            </a:extLst>
          </p:cNvPr>
          <p:cNvSpPr/>
          <p:nvPr/>
        </p:nvSpPr>
        <p:spPr>
          <a:xfrm>
            <a:off x="2872519" y="2224283"/>
            <a:ext cx="277371" cy="1246070"/>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1105355-86E7-F94E-93BE-D8FFC3B40053}"/>
              </a:ext>
            </a:extLst>
          </p:cNvPr>
          <p:cNvCxnSpPr>
            <a:cxnSpLocks/>
          </p:cNvCxnSpPr>
          <p:nvPr/>
        </p:nvCxnSpPr>
        <p:spPr>
          <a:xfrm>
            <a:off x="3391464" y="2854489"/>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694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Role of gender (N= 192)</a:t>
            </a:r>
          </a:p>
        </p:txBody>
      </p:sp>
      <p:pic>
        <p:nvPicPr>
          <p:cNvPr id="11266" name="Picture 2">
            <a:extLst>
              <a:ext uri="{FF2B5EF4-FFF2-40B4-BE49-F238E27FC236}">
                <a16:creationId xmlns:a16="http://schemas.microsoft.com/office/drawing/2014/main" id="{9946CD69-B77C-2945-ACFD-C470DB2421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327" y="1559417"/>
            <a:ext cx="6733345" cy="47402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5FC515-D157-4E4C-9B28-EF1534CB576D}"/>
              </a:ext>
            </a:extLst>
          </p:cNvPr>
          <p:cNvPicPr>
            <a:picLocks noChangeAspect="1"/>
          </p:cNvPicPr>
          <p:nvPr/>
        </p:nvPicPr>
        <p:blipFill>
          <a:blip r:embed="rId4"/>
          <a:stretch>
            <a:fillRect/>
          </a:stretch>
        </p:blipFill>
        <p:spPr>
          <a:xfrm>
            <a:off x="2538827" y="3573379"/>
            <a:ext cx="381000" cy="914400"/>
          </a:xfrm>
          <a:prstGeom prst="rect">
            <a:avLst/>
          </a:prstGeom>
        </p:spPr>
      </p:pic>
    </p:spTree>
    <p:extLst>
      <p:ext uri="{BB962C8B-B14F-4D97-AF65-F5344CB8AC3E}">
        <p14:creationId xmlns:p14="http://schemas.microsoft.com/office/powerpoint/2010/main" val="2115369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sensitivity?</a:t>
            </a:r>
          </a:p>
        </p:txBody>
      </p:sp>
      <p:pic>
        <p:nvPicPr>
          <p:cNvPr id="13314" name="Picture 2">
            <a:extLst>
              <a:ext uri="{FF2B5EF4-FFF2-40B4-BE49-F238E27FC236}">
                <a16:creationId xmlns:a16="http://schemas.microsoft.com/office/drawing/2014/main" id="{06ED1993-C953-A843-BB76-47459C3E7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2054" y="1325563"/>
            <a:ext cx="7643533" cy="490601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sensitivity to depth</a:t>
            </a:r>
          </a:p>
        </p:txBody>
      </p:sp>
    </p:spTree>
    <p:extLst>
      <p:ext uri="{BB962C8B-B14F-4D97-AF65-F5344CB8AC3E}">
        <p14:creationId xmlns:p14="http://schemas.microsoft.com/office/powerpoint/2010/main" val="34049912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379D-67ED-2F48-BE0F-A4C40BD03CB2}"/>
              </a:ext>
            </a:extLst>
          </p:cNvPr>
          <p:cNvSpPr>
            <a:spLocks noGrp="1"/>
          </p:cNvSpPr>
          <p:nvPr>
            <p:ph type="title"/>
          </p:nvPr>
        </p:nvSpPr>
        <p:spPr>
          <a:xfrm>
            <a:off x="487680" y="0"/>
            <a:ext cx="10515600" cy="1325563"/>
          </a:xfrm>
        </p:spPr>
        <p:txBody>
          <a:bodyPr/>
          <a:lstStyle/>
          <a:p>
            <a:r>
              <a:rPr lang="en-US" dirty="0"/>
              <a:t>Is there an effect of gender on scaling?</a:t>
            </a:r>
          </a:p>
        </p:txBody>
      </p:sp>
      <p:sp>
        <p:nvSpPr>
          <p:cNvPr id="6" name="Content Placeholder 2">
            <a:extLst>
              <a:ext uri="{FF2B5EF4-FFF2-40B4-BE49-F238E27FC236}">
                <a16:creationId xmlns:a16="http://schemas.microsoft.com/office/drawing/2014/main" id="{7ADD2CAC-3729-6B42-84DD-65883F389B08}"/>
              </a:ext>
            </a:extLst>
          </p:cNvPr>
          <p:cNvSpPr>
            <a:spLocks noGrp="1"/>
          </p:cNvSpPr>
          <p:nvPr>
            <p:ph idx="1"/>
          </p:nvPr>
        </p:nvSpPr>
        <p:spPr>
          <a:xfrm>
            <a:off x="304800" y="3429000"/>
            <a:ext cx="3371513" cy="2103437"/>
          </a:xfrm>
        </p:spPr>
        <p:txBody>
          <a:bodyPr>
            <a:normAutofit/>
          </a:bodyPr>
          <a:lstStyle/>
          <a:p>
            <a:pPr marL="0" indent="0">
              <a:buNone/>
            </a:pPr>
            <a:r>
              <a:rPr lang="en-US" sz="2400" dirty="0"/>
              <a:t>No main effect of gender on average depth estimate</a:t>
            </a:r>
          </a:p>
        </p:txBody>
      </p:sp>
      <p:pic>
        <p:nvPicPr>
          <p:cNvPr id="8" name="Picture 4">
            <a:extLst>
              <a:ext uri="{FF2B5EF4-FFF2-40B4-BE49-F238E27FC236}">
                <a16:creationId xmlns:a16="http://schemas.microsoft.com/office/drawing/2014/main" id="{4DFF03D5-97C3-1B4D-B29E-C3B6F60A4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193" y="1309692"/>
            <a:ext cx="7668260" cy="492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43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D5B5FA1-8C2B-7246-88CD-A17C86CD372F}"/>
              </a:ext>
            </a:extLst>
          </p:cNvPr>
          <p:cNvSpPr/>
          <p:nvPr/>
        </p:nvSpPr>
        <p:spPr>
          <a:xfrm>
            <a:off x="4176503" y="2416276"/>
            <a:ext cx="852375" cy="39502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45E08404-6C98-7540-BE80-7BB112DD8067}"/>
              </a:ext>
            </a:extLst>
          </p:cNvPr>
          <p:cNvSpPr txBox="1"/>
          <p:nvPr/>
        </p:nvSpPr>
        <p:spPr>
          <a:xfrm>
            <a:off x="214745" y="1064496"/>
            <a:ext cx="5666510" cy="1351780"/>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8" name="Picture 7" descr="A close up of a map&#10;&#10;Description automatically generated">
            <a:extLst>
              <a:ext uri="{FF2B5EF4-FFF2-40B4-BE49-F238E27FC236}">
                <a16:creationId xmlns:a16="http://schemas.microsoft.com/office/drawing/2014/main" id="{EB820270-9BCB-5B42-AA87-BE5A97EE49EF}"/>
              </a:ext>
            </a:extLst>
          </p:cNvPr>
          <p:cNvPicPr>
            <a:picLocks noChangeAspect="1"/>
          </p:cNvPicPr>
          <p:nvPr/>
        </p:nvPicPr>
        <p:blipFill>
          <a:blip r:embed="rId4"/>
          <a:stretch>
            <a:fillRect/>
          </a:stretch>
        </p:blipFill>
        <p:spPr>
          <a:xfrm>
            <a:off x="411233" y="2416276"/>
            <a:ext cx="3765270" cy="3969122"/>
          </a:xfrm>
          <a:prstGeom prst="rect">
            <a:avLst/>
          </a:prstGeom>
        </p:spPr>
      </p:pic>
      <p:sp>
        <p:nvSpPr>
          <p:cNvPr id="12" name="TextBox 11">
            <a:extLst>
              <a:ext uri="{FF2B5EF4-FFF2-40B4-BE49-F238E27FC236}">
                <a16:creationId xmlns:a16="http://schemas.microsoft.com/office/drawing/2014/main" id="{9FC4FB40-40F2-E042-9CC0-6D246255466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16" name="Picture 15" descr="A close up of a logo&#10;&#10;Description automatically generated">
            <a:extLst>
              <a:ext uri="{FF2B5EF4-FFF2-40B4-BE49-F238E27FC236}">
                <a16:creationId xmlns:a16="http://schemas.microsoft.com/office/drawing/2014/main" id="{1EDBB225-0B0A-6D45-9489-4B87E92823ED}"/>
              </a:ext>
            </a:extLst>
          </p:cNvPr>
          <p:cNvPicPr>
            <a:picLocks noChangeAspect="1"/>
          </p:cNvPicPr>
          <p:nvPr/>
        </p:nvPicPr>
        <p:blipFill rotWithShape="1">
          <a:blip r:embed="rId5"/>
          <a:srcRect b="59011"/>
          <a:stretch/>
        </p:blipFill>
        <p:spPr>
          <a:xfrm>
            <a:off x="3161817" y="1077508"/>
            <a:ext cx="1590291" cy="827833"/>
          </a:xfrm>
          <a:prstGeom prst="rect">
            <a:avLst/>
          </a:prstGeom>
        </p:spPr>
      </p:pic>
      <p:sp>
        <p:nvSpPr>
          <p:cNvPr id="18" name="TextBox 17">
            <a:extLst>
              <a:ext uri="{FF2B5EF4-FFF2-40B4-BE49-F238E27FC236}">
                <a16:creationId xmlns:a16="http://schemas.microsoft.com/office/drawing/2014/main" id="{F2141CFF-34FA-6240-A035-08A4D9E15BC1}"/>
              </a:ext>
            </a:extLst>
          </p:cNvPr>
          <p:cNvSpPr txBox="1"/>
          <p:nvPr/>
        </p:nvSpPr>
        <p:spPr>
          <a:xfrm>
            <a:off x="740427" y="6451639"/>
            <a:ext cx="4745973" cy="369332"/>
          </a:xfrm>
          <a:prstGeom prst="rect">
            <a:avLst/>
          </a:prstGeom>
          <a:noFill/>
        </p:spPr>
        <p:txBody>
          <a:bodyPr wrap="square" rtlCol="0">
            <a:spAutoFit/>
          </a:bodyPr>
          <a:lstStyle/>
          <a:p>
            <a:r>
              <a:rPr lang="en-US" dirty="0"/>
              <a:t>Sinai, </a:t>
            </a:r>
            <a:r>
              <a:rPr lang="en-US" dirty="0" err="1"/>
              <a:t>Ooi</a:t>
            </a:r>
            <a:r>
              <a:rPr lang="en-US" dirty="0"/>
              <a:t>, &amp; He (1998)</a:t>
            </a:r>
          </a:p>
        </p:txBody>
      </p:sp>
      <p:sp>
        <p:nvSpPr>
          <p:cNvPr id="4" name="TextBox 3">
            <a:extLst>
              <a:ext uri="{FF2B5EF4-FFF2-40B4-BE49-F238E27FC236}">
                <a16:creationId xmlns:a16="http://schemas.microsoft.com/office/drawing/2014/main" id="{390B4E99-7B5E-8C40-961F-F05DC2819C06}"/>
              </a:ext>
            </a:extLst>
          </p:cNvPr>
          <p:cNvSpPr txBox="1"/>
          <p:nvPr/>
        </p:nvSpPr>
        <p:spPr>
          <a:xfrm>
            <a:off x="3438575" y="5226494"/>
            <a:ext cx="1590303" cy="276999"/>
          </a:xfrm>
          <a:prstGeom prst="rect">
            <a:avLst/>
          </a:prstGeom>
          <a:solidFill>
            <a:schemeClr val="bg1"/>
          </a:solidFill>
        </p:spPr>
        <p:txBody>
          <a:bodyPr wrap="square" rtlCol="0">
            <a:spAutoFit/>
          </a:bodyPr>
          <a:lstStyle/>
          <a:p>
            <a:r>
              <a:rPr lang="en-US" sz="1200" dirty="0">
                <a:latin typeface="Apple Braille" pitchFamily="2" charset="0"/>
              </a:rPr>
              <a:t>○ Non-Homogenous</a:t>
            </a:r>
          </a:p>
        </p:txBody>
      </p:sp>
      <p:sp>
        <p:nvSpPr>
          <p:cNvPr id="11" name="TextBox 10">
            <a:extLst>
              <a:ext uri="{FF2B5EF4-FFF2-40B4-BE49-F238E27FC236}">
                <a16:creationId xmlns:a16="http://schemas.microsoft.com/office/drawing/2014/main" id="{81B7C489-FF35-FC4F-BD0C-3A83EF28DBBF}"/>
              </a:ext>
            </a:extLst>
          </p:cNvPr>
          <p:cNvSpPr txBox="1"/>
          <p:nvPr/>
        </p:nvSpPr>
        <p:spPr>
          <a:xfrm>
            <a:off x="3438575" y="5503493"/>
            <a:ext cx="1590303" cy="276999"/>
          </a:xfrm>
          <a:prstGeom prst="rect">
            <a:avLst/>
          </a:prstGeom>
          <a:solidFill>
            <a:schemeClr val="bg1"/>
          </a:solidFill>
        </p:spPr>
        <p:txBody>
          <a:bodyPr wrap="square" rtlCol="0">
            <a:spAutoFit/>
          </a:bodyPr>
          <a:lstStyle/>
          <a:p>
            <a:r>
              <a:rPr lang="en-US" sz="1200" dirty="0">
                <a:latin typeface="Apple Braille" pitchFamily="2" charset="0"/>
              </a:rPr>
              <a:t>◻︎ Homogenous</a:t>
            </a:r>
          </a:p>
        </p:txBody>
      </p:sp>
      <p:sp>
        <p:nvSpPr>
          <p:cNvPr id="14" name="Bent Arrow 13">
            <a:extLst>
              <a:ext uri="{FF2B5EF4-FFF2-40B4-BE49-F238E27FC236}">
                <a16:creationId xmlns:a16="http://schemas.microsoft.com/office/drawing/2014/main" id="{745CA846-56EC-CD49-BA19-8695C5E56CE8}"/>
              </a:ext>
            </a:extLst>
          </p:cNvPr>
          <p:cNvSpPr/>
          <p:nvPr/>
        </p:nvSpPr>
        <p:spPr>
          <a:xfrm>
            <a:off x="9624447" y="4870080"/>
            <a:ext cx="1111379" cy="771912"/>
          </a:xfrm>
          <a:prstGeom prst="ben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39921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a:bodyPr>
          <a:lstStyle/>
          <a:p>
            <a:r>
              <a:rPr lang="en-US" sz="4000" dirty="0"/>
              <a:t>Role of Age</a:t>
            </a:r>
          </a:p>
        </p:txBody>
      </p:sp>
      <p:pic>
        <p:nvPicPr>
          <p:cNvPr id="17410" name="Picture 2">
            <a:extLst>
              <a:ext uri="{FF2B5EF4-FFF2-40B4-BE49-F238E27FC236}">
                <a16:creationId xmlns:a16="http://schemas.microsoft.com/office/drawing/2014/main" id="{39496F3E-A981-E040-8F1C-0EE09DB73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738" y="1234884"/>
            <a:ext cx="7002523" cy="528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34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6" name="TextBox 5">
            <a:extLst>
              <a:ext uri="{FF2B5EF4-FFF2-40B4-BE49-F238E27FC236}">
                <a16:creationId xmlns:a16="http://schemas.microsoft.com/office/drawing/2014/main" id="{BDE42345-5623-DC46-A577-1766E50F271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pic>
        <p:nvPicPr>
          <p:cNvPr id="7" name="Picture 4">
            <a:extLst>
              <a:ext uri="{FF2B5EF4-FFF2-40B4-BE49-F238E27FC236}">
                <a16:creationId xmlns:a16="http://schemas.microsoft.com/office/drawing/2014/main" id="{E7E379AD-3D77-3348-B2FA-200075D43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635" y="1191260"/>
            <a:ext cx="7265053" cy="560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8621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508E384-BC40-9E4D-BAA0-5DFEE73A2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4601" y="1210803"/>
            <a:ext cx="7312608" cy="55664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E2310-222F-2844-B85D-DD713109AA26}"/>
              </a:ext>
            </a:extLst>
          </p:cNvPr>
          <p:cNvSpPr>
            <a:spLocks noGrp="1"/>
          </p:cNvSpPr>
          <p:nvPr>
            <p:ph type="title"/>
          </p:nvPr>
        </p:nvSpPr>
        <p:spPr>
          <a:xfrm>
            <a:off x="324791" y="214975"/>
            <a:ext cx="10867292" cy="1019909"/>
          </a:xfrm>
        </p:spPr>
        <p:txBody>
          <a:bodyPr>
            <a:normAutofit fontScale="90000"/>
          </a:bodyPr>
          <a:lstStyle/>
          <a:p>
            <a:r>
              <a:rPr lang="en-US" sz="4000" dirty="0"/>
              <a:t>Is there a difference in participant slopes based on age?</a:t>
            </a:r>
          </a:p>
        </p:txBody>
      </p:sp>
      <p:sp>
        <p:nvSpPr>
          <p:cNvPr id="7" name="TextBox 6">
            <a:extLst>
              <a:ext uri="{FF2B5EF4-FFF2-40B4-BE49-F238E27FC236}">
                <a16:creationId xmlns:a16="http://schemas.microsoft.com/office/drawing/2014/main" id="{541775FE-7161-9946-9EED-599AAE3586C4}"/>
              </a:ext>
            </a:extLst>
          </p:cNvPr>
          <p:cNvSpPr txBox="1"/>
          <p:nvPr/>
        </p:nvSpPr>
        <p:spPr>
          <a:xfrm>
            <a:off x="121920" y="1234884"/>
            <a:ext cx="4518715" cy="3539430"/>
          </a:xfrm>
          <a:prstGeom prst="rect">
            <a:avLst/>
          </a:prstGeom>
          <a:noFill/>
        </p:spPr>
        <p:txBody>
          <a:bodyPr wrap="square" rtlCol="0">
            <a:spAutoFit/>
          </a:bodyPr>
          <a:lstStyle/>
          <a:p>
            <a:pPr algn="ctr"/>
            <a:r>
              <a:rPr lang="en-US" sz="1600" dirty="0"/>
              <a:t>One-Way ANOVA: Slope </a:t>
            </a:r>
          </a:p>
          <a:p>
            <a:r>
              <a:rPr lang="en-US" sz="1600" dirty="0"/>
              <a:t>=======================================</a:t>
            </a:r>
          </a:p>
          <a:p>
            <a:r>
              <a:rPr lang="en-US" sz="1600" dirty="0"/>
              <a:t>                              F Value  DF  Sum_Sq     Pr &gt; F</a:t>
            </a:r>
          </a:p>
          <a:p>
            <a:r>
              <a:rPr lang="en-US" sz="1600" dirty="0"/>
              <a:t>----------------------------------------------------------------</a:t>
            </a:r>
          </a:p>
          <a:p>
            <a:r>
              <a:rPr lang="en-US" sz="1600" dirty="0"/>
              <a:t>Duration             5.78     3.00   3.83        </a:t>
            </a:r>
            <a:r>
              <a:rPr lang="en-US" sz="1600" dirty="0">
                <a:solidFill>
                  <a:srgbClr val="000000"/>
                </a:solidFill>
              </a:rPr>
              <a:t>&lt; 0.0001</a:t>
            </a:r>
            <a:endParaRPr lang="en-US" sz="1600" dirty="0"/>
          </a:p>
          <a:p>
            <a:endParaRPr lang="en-US" sz="1600" dirty="0"/>
          </a:p>
          <a:p>
            <a:r>
              <a:rPr lang="en-US" sz="1600" dirty="0">
                <a:highlight>
                  <a:srgbClr val="FFFF00"/>
                </a:highlight>
              </a:rPr>
              <a:t>Age                     11.41   40.00 100.68    </a:t>
            </a:r>
            <a:r>
              <a:rPr lang="en-US" sz="1600" dirty="0">
                <a:solidFill>
                  <a:srgbClr val="000000"/>
                </a:solidFill>
                <a:highlight>
                  <a:srgbClr val="FFFF00"/>
                </a:highlight>
              </a:rPr>
              <a:t>&lt; 0.0001</a:t>
            </a:r>
            <a:endParaRPr lang="en-US" sz="1600" dirty="0">
              <a:highlight>
                <a:srgbClr val="FFFF00"/>
              </a:highlight>
            </a:endParaRPr>
          </a:p>
          <a:p>
            <a:endParaRPr lang="en-US" sz="1600" dirty="0"/>
          </a:p>
          <a:p>
            <a:r>
              <a:rPr lang="en-US" sz="1600" dirty="0"/>
              <a:t>Duration x Age  0.35    120.00   9.16     1.00e+00</a:t>
            </a:r>
          </a:p>
          <a:p>
            <a:endParaRPr lang="en-US" sz="1600" dirty="0"/>
          </a:p>
          <a:p>
            <a:r>
              <a:rPr lang="en-US" sz="1600" dirty="0"/>
              <a:t>=======================================</a:t>
            </a:r>
          </a:p>
          <a:p>
            <a:br>
              <a:rPr lang="en-US" sz="1600" dirty="0"/>
            </a:br>
            <a:br>
              <a:rPr lang="en-US" sz="1600" dirty="0"/>
            </a:br>
            <a:endParaRPr lang="en-US" sz="1600" dirty="0"/>
          </a:p>
        </p:txBody>
      </p:sp>
    </p:spTree>
    <p:extLst>
      <p:ext uri="{BB962C8B-B14F-4D97-AF65-F5344CB8AC3E}">
        <p14:creationId xmlns:p14="http://schemas.microsoft.com/office/powerpoint/2010/main" val="789752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3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2052CA5-A283-1E4A-9AF5-42B91D744128}"/>
              </a:ext>
            </a:extLst>
          </p:cNvPr>
          <p:cNvSpPr txBox="1">
            <a:spLocks/>
          </p:cNvSpPr>
          <p:nvPr/>
        </p:nvSpPr>
        <p:spPr>
          <a:xfrm>
            <a:off x="7500938" y="928258"/>
            <a:ext cx="4691062" cy="562449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dirty="0"/>
              <a:t>N = 19, Mechanical Turk </a:t>
            </a:r>
          </a:p>
          <a:p>
            <a:pPr lvl="1">
              <a:lnSpc>
                <a:spcPct val="170000"/>
              </a:lnSpc>
            </a:pPr>
            <a:r>
              <a:rPr lang="en-US" dirty="0"/>
              <a:t>32 trials</a:t>
            </a:r>
          </a:p>
          <a:p>
            <a:pPr>
              <a:lnSpc>
                <a:spcPct val="170000"/>
              </a:lnSpc>
            </a:pPr>
            <a:r>
              <a:rPr lang="en-US" dirty="0"/>
              <a:t>Duration manipulation</a:t>
            </a:r>
          </a:p>
          <a:p>
            <a:pPr lvl="1">
              <a:lnSpc>
                <a:spcPct val="170000"/>
              </a:lnSpc>
            </a:pPr>
            <a:r>
              <a:rPr lang="en-US" dirty="0"/>
              <a:t>250 ms, 1000 ms</a:t>
            </a:r>
          </a:p>
          <a:p>
            <a:pPr>
              <a:lnSpc>
                <a:spcPct val="170000"/>
              </a:lnSpc>
            </a:pPr>
            <a:r>
              <a:rPr lang="en-US" dirty="0"/>
              <a:t>Range of depth counterbalanced</a:t>
            </a:r>
          </a:p>
          <a:p>
            <a:pPr lvl="1">
              <a:lnSpc>
                <a:spcPct val="170000"/>
              </a:lnSpc>
            </a:pPr>
            <a:r>
              <a:rPr lang="en-US" dirty="0"/>
              <a:t>1m – 5m</a:t>
            </a:r>
          </a:p>
          <a:p>
            <a:pPr>
              <a:lnSpc>
                <a:spcPct val="170000"/>
              </a:lnSpc>
            </a:pPr>
            <a:r>
              <a:rPr lang="en-US" dirty="0"/>
              <a:t>Range of depth differences counterbalanced </a:t>
            </a:r>
          </a:p>
          <a:p>
            <a:pPr lvl="1">
              <a:lnSpc>
                <a:spcPct val="170000"/>
              </a:lnSpc>
            </a:pPr>
            <a:r>
              <a:rPr lang="en-US" dirty="0"/>
              <a:t>0.24m – 0.54m</a:t>
            </a:r>
          </a:p>
          <a:p>
            <a:pPr lvl="1">
              <a:lnSpc>
                <a:spcPct val="170000"/>
              </a:lnSpc>
            </a:pPr>
            <a:endParaRPr lang="en-US" dirty="0"/>
          </a:p>
          <a:p>
            <a:endParaRPr lang="en-US" dirty="0"/>
          </a:p>
        </p:txBody>
      </p:sp>
      <p:sp>
        <p:nvSpPr>
          <p:cNvPr id="2" name="Title 1">
            <a:extLst>
              <a:ext uri="{FF2B5EF4-FFF2-40B4-BE49-F238E27FC236}">
                <a16:creationId xmlns:a16="http://schemas.microsoft.com/office/drawing/2014/main" id="{2A8C89E3-4F8A-6546-9C49-271E708CF61C}"/>
              </a:ext>
            </a:extLst>
          </p:cNvPr>
          <p:cNvSpPr>
            <a:spLocks noGrp="1"/>
          </p:cNvSpPr>
          <p:nvPr>
            <p:ph type="title"/>
          </p:nvPr>
        </p:nvSpPr>
        <p:spPr>
          <a:xfrm>
            <a:off x="495760" y="18256"/>
            <a:ext cx="10515600" cy="909592"/>
          </a:xfrm>
        </p:spPr>
        <p:txBody>
          <a:bodyPr/>
          <a:lstStyle/>
          <a:p>
            <a:r>
              <a:rPr lang="en-US" dirty="0"/>
              <a:t>Pilot: Depth Discrimination Paradigm </a:t>
            </a:r>
          </a:p>
        </p:txBody>
      </p:sp>
      <p:pic>
        <p:nvPicPr>
          <p:cNvPr id="4" name="TAC_Discrimination_demo" descr="TAC_Discrimination_demo">
            <a:hlinkClick r:id="" action="ppaction://media"/>
            <a:extLst>
              <a:ext uri="{FF2B5EF4-FFF2-40B4-BE49-F238E27FC236}">
                <a16:creationId xmlns:a16="http://schemas.microsoft.com/office/drawing/2014/main" id="{80EBC977-B83A-F446-8BAA-A6A7D83115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5760" y="927848"/>
            <a:ext cx="6775373" cy="5647233"/>
          </a:xfrm>
          <a:prstGeom prst="rect">
            <a:avLst/>
          </a:prstGeom>
          <a:ln>
            <a:solidFill>
              <a:schemeClr val="tx1"/>
            </a:solidFill>
          </a:ln>
        </p:spPr>
      </p:pic>
    </p:spTree>
    <p:extLst>
      <p:ext uri="{BB962C8B-B14F-4D97-AF65-F5344CB8AC3E}">
        <p14:creationId xmlns:p14="http://schemas.microsoft.com/office/powerpoint/2010/main" val="77848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F304-742A-9A46-9620-8D66BF4DCCD3}"/>
              </a:ext>
            </a:extLst>
          </p:cNvPr>
          <p:cNvSpPr>
            <a:spLocks noGrp="1"/>
          </p:cNvSpPr>
          <p:nvPr>
            <p:ph type="title"/>
          </p:nvPr>
        </p:nvSpPr>
        <p:spPr/>
        <p:txBody>
          <a:bodyPr/>
          <a:lstStyle/>
          <a:p>
            <a:r>
              <a:rPr lang="en-US" dirty="0"/>
              <a:t>Discrimination: Kinect Coded Accuracy</a:t>
            </a:r>
          </a:p>
        </p:txBody>
      </p:sp>
      <p:pic>
        <p:nvPicPr>
          <p:cNvPr id="1026" name="Picture 2">
            <a:extLst>
              <a:ext uri="{FF2B5EF4-FFF2-40B4-BE49-F238E27FC236}">
                <a16:creationId xmlns:a16="http://schemas.microsoft.com/office/drawing/2014/main" id="{9191D81A-6BEF-904B-AE24-9F99441B1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418" y="1907452"/>
            <a:ext cx="5674891" cy="3995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A426D7-F158-B94F-AA5C-B30EDA00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228" y="1840133"/>
            <a:ext cx="5786354" cy="4073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95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62EE-56D1-B64B-98FB-ECD6BE554DB4}"/>
              </a:ext>
            </a:extLst>
          </p:cNvPr>
          <p:cNvSpPr>
            <a:spLocks noGrp="1"/>
          </p:cNvSpPr>
          <p:nvPr>
            <p:ph type="title"/>
          </p:nvPr>
        </p:nvSpPr>
        <p:spPr>
          <a:xfrm>
            <a:off x="200024" y="179388"/>
            <a:ext cx="11744325" cy="1325563"/>
          </a:xfrm>
        </p:spPr>
        <p:txBody>
          <a:bodyPr/>
          <a:lstStyle/>
          <a:p>
            <a:r>
              <a:rPr lang="en-US" dirty="0"/>
              <a:t>Predictability of Discrimination Behavior: Accuracy</a:t>
            </a:r>
          </a:p>
        </p:txBody>
      </p:sp>
      <p:pic>
        <p:nvPicPr>
          <p:cNvPr id="4098" name="Picture 2">
            <a:extLst>
              <a:ext uri="{FF2B5EF4-FFF2-40B4-BE49-F238E27FC236}">
                <a16:creationId xmlns:a16="http://schemas.microsoft.com/office/drawing/2014/main" id="{68F53FA3-9318-9B49-9548-493161557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0" y="1450975"/>
            <a:ext cx="6051550" cy="4796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5E84549-2E32-4C4D-9BCE-AC90C599D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3" y="1690688"/>
            <a:ext cx="3279369" cy="3364547"/>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4534C4A9-179C-D841-AFB0-A2174A258CC7}"/>
              </a:ext>
            </a:extLst>
          </p:cNvPr>
          <p:cNvSpPr/>
          <p:nvPr/>
        </p:nvSpPr>
        <p:spPr>
          <a:xfrm>
            <a:off x="200026" y="3287233"/>
            <a:ext cx="228600" cy="3364546"/>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Up Arrow 13">
            <a:extLst>
              <a:ext uri="{FF2B5EF4-FFF2-40B4-BE49-F238E27FC236}">
                <a16:creationId xmlns:a16="http://schemas.microsoft.com/office/drawing/2014/main" id="{BC3B6431-0EE8-1947-8F55-0E0620033D0C}"/>
              </a:ext>
            </a:extLst>
          </p:cNvPr>
          <p:cNvSpPr/>
          <p:nvPr/>
        </p:nvSpPr>
        <p:spPr>
          <a:xfrm>
            <a:off x="200025" y="6380798"/>
            <a:ext cx="8386763" cy="305751"/>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67F15BB-2260-9C45-BCC1-B072074735CB}"/>
              </a:ext>
            </a:extLst>
          </p:cNvPr>
          <p:cNvSpPr txBox="1">
            <a:spLocks/>
          </p:cNvSpPr>
          <p:nvPr/>
        </p:nvSpPr>
        <p:spPr>
          <a:xfrm>
            <a:off x="314326" y="6160796"/>
            <a:ext cx="6051550" cy="440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t>Trial correctness is derived from the verbal judgement data </a:t>
            </a:r>
          </a:p>
          <a:p>
            <a:endParaRPr lang="en-US" sz="1800" dirty="0"/>
          </a:p>
        </p:txBody>
      </p:sp>
    </p:spTree>
    <p:extLst>
      <p:ext uri="{BB962C8B-B14F-4D97-AF65-F5344CB8AC3E}">
        <p14:creationId xmlns:p14="http://schemas.microsoft.com/office/powerpoint/2010/main" val="1619756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FAD0C7C3-BC5B-6348-A5B1-53CC2E914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38" y="1470988"/>
            <a:ext cx="6037262" cy="4755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884ACEFA-DB9B-8540-9ACA-B6C863C2B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923" y="1689282"/>
            <a:ext cx="3279369" cy="3365953"/>
          </a:xfrm>
          <a:prstGeom prst="rect">
            <a:avLst/>
          </a:prstGeom>
          <a:noFill/>
          <a:extLst>
            <a:ext uri="{909E8E84-426E-40DD-AFC4-6F175D3DCCD1}">
              <a14:hiddenFill xmlns:a14="http://schemas.microsoft.com/office/drawing/2010/main">
                <a:solidFill>
                  <a:srgbClr val="FFFFFF"/>
                </a:solidFill>
              </a14:hiddenFill>
            </a:ext>
          </a:extLst>
        </p:spPr>
      </p:pic>
      <p:sp>
        <p:nvSpPr>
          <p:cNvPr id="13" name="Bent Arrow 12">
            <a:extLst>
              <a:ext uri="{FF2B5EF4-FFF2-40B4-BE49-F238E27FC236}">
                <a16:creationId xmlns:a16="http://schemas.microsoft.com/office/drawing/2014/main" id="{4534C4A9-179C-D841-AFB0-A2174A258CC7}"/>
              </a:ext>
            </a:extLst>
          </p:cNvPr>
          <p:cNvSpPr/>
          <p:nvPr/>
        </p:nvSpPr>
        <p:spPr>
          <a:xfrm>
            <a:off x="200026" y="3287233"/>
            <a:ext cx="228600" cy="3364546"/>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Up Arrow 13">
            <a:extLst>
              <a:ext uri="{FF2B5EF4-FFF2-40B4-BE49-F238E27FC236}">
                <a16:creationId xmlns:a16="http://schemas.microsoft.com/office/drawing/2014/main" id="{BC3B6431-0EE8-1947-8F55-0E0620033D0C}"/>
              </a:ext>
            </a:extLst>
          </p:cNvPr>
          <p:cNvSpPr/>
          <p:nvPr/>
        </p:nvSpPr>
        <p:spPr>
          <a:xfrm>
            <a:off x="200025" y="6380798"/>
            <a:ext cx="8386763" cy="305751"/>
          </a:xfrm>
          <a:prstGeom prst="ben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967F15BB-2260-9C45-BCC1-B072074735CB}"/>
              </a:ext>
            </a:extLst>
          </p:cNvPr>
          <p:cNvSpPr txBox="1">
            <a:spLocks/>
          </p:cNvSpPr>
          <p:nvPr/>
        </p:nvSpPr>
        <p:spPr>
          <a:xfrm>
            <a:off x="314326" y="6160796"/>
            <a:ext cx="6051550" cy="440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i="1" dirty="0"/>
              <a:t>Trial correctness is derived from the verbal judgement data </a:t>
            </a:r>
          </a:p>
          <a:p>
            <a:endParaRPr lang="en-US" sz="1800" dirty="0"/>
          </a:p>
        </p:txBody>
      </p:sp>
      <p:sp>
        <p:nvSpPr>
          <p:cNvPr id="12" name="Title 1">
            <a:extLst>
              <a:ext uri="{FF2B5EF4-FFF2-40B4-BE49-F238E27FC236}">
                <a16:creationId xmlns:a16="http://schemas.microsoft.com/office/drawing/2014/main" id="{D9918D7D-71F1-5144-9845-66C44E688A78}"/>
              </a:ext>
            </a:extLst>
          </p:cNvPr>
          <p:cNvSpPr>
            <a:spLocks noGrp="1"/>
          </p:cNvSpPr>
          <p:nvPr>
            <p:ph type="title"/>
          </p:nvPr>
        </p:nvSpPr>
        <p:spPr>
          <a:xfrm>
            <a:off x="200024" y="179388"/>
            <a:ext cx="11991975" cy="1325563"/>
          </a:xfrm>
        </p:spPr>
        <p:txBody>
          <a:bodyPr/>
          <a:lstStyle/>
          <a:p>
            <a:r>
              <a:rPr lang="en-US" dirty="0"/>
              <a:t>Predictability of Discrimination Behavior: Accuracy</a:t>
            </a:r>
          </a:p>
        </p:txBody>
      </p:sp>
    </p:spTree>
    <p:extLst>
      <p:ext uri="{BB962C8B-B14F-4D97-AF65-F5344CB8AC3E}">
        <p14:creationId xmlns:p14="http://schemas.microsoft.com/office/powerpoint/2010/main" val="30392337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9918D7D-71F1-5144-9845-66C44E688A78}"/>
              </a:ext>
            </a:extLst>
          </p:cNvPr>
          <p:cNvSpPr>
            <a:spLocks noGrp="1"/>
          </p:cNvSpPr>
          <p:nvPr>
            <p:ph type="title"/>
          </p:nvPr>
        </p:nvSpPr>
        <p:spPr>
          <a:xfrm>
            <a:off x="200024" y="179388"/>
            <a:ext cx="11991975" cy="1325563"/>
          </a:xfrm>
        </p:spPr>
        <p:txBody>
          <a:bodyPr/>
          <a:lstStyle/>
          <a:p>
            <a:r>
              <a:rPr lang="en-US" dirty="0"/>
              <a:t>Predictability of Discrimination Behavior: RT</a:t>
            </a:r>
          </a:p>
        </p:txBody>
      </p:sp>
      <p:pic>
        <p:nvPicPr>
          <p:cNvPr id="3" name="Picture 2">
            <a:extLst>
              <a:ext uri="{FF2B5EF4-FFF2-40B4-BE49-F238E27FC236}">
                <a16:creationId xmlns:a16="http://schemas.microsoft.com/office/drawing/2014/main" id="{E5F7B1FD-984F-8A4F-904D-C59594ACFA86}"/>
              </a:ext>
            </a:extLst>
          </p:cNvPr>
          <p:cNvPicPr>
            <a:picLocks noChangeAspect="1"/>
          </p:cNvPicPr>
          <p:nvPr/>
        </p:nvPicPr>
        <p:blipFill>
          <a:blip r:embed="rId3"/>
          <a:stretch>
            <a:fillRect/>
          </a:stretch>
        </p:blipFill>
        <p:spPr>
          <a:xfrm>
            <a:off x="6096000" y="1712258"/>
            <a:ext cx="5569288" cy="4318374"/>
          </a:xfrm>
          <a:prstGeom prst="rect">
            <a:avLst/>
          </a:prstGeom>
        </p:spPr>
      </p:pic>
      <p:pic>
        <p:nvPicPr>
          <p:cNvPr id="5" name="Picture 4">
            <a:extLst>
              <a:ext uri="{FF2B5EF4-FFF2-40B4-BE49-F238E27FC236}">
                <a16:creationId xmlns:a16="http://schemas.microsoft.com/office/drawing/2014/main" id="{C79A330E-3E63-BB4E-86EB-111D4BCB5D14}"/>
              </a:ext>
            </a:extLst>
          </p:cNvPr>
          <p:cNvPicPr>
            <a:picLocks noChangeAspect="1"/>
          </p:cNvPicPr>
          <p:nvPr/>
        </p:nvPicPr>
        <p:blipFill>
          <a:blip r:embed="rId4"/>
          <a:stretch>
            <a:fillRect/>
          </a:stretch>
        </p:blipFill>
        <p:spPr>
          <a:xfrm>
            <a:off x="290454" y="1712258"/>
            <a:ext cx="5569288" cy="4318374"/>
          </a:xfrm>
          <a:prstGeom prst="rect">
            <a:avLst/>
          </a:prstGeom>
        </p:spPr>
      </p:pic>
    </p:spTree>
    <p:extLst>
      <p:ext uri="{BB962C8B-B14F-4D97-AF65-F5344CB8AC3E}">
        <p14:creationId xmlns:p14="http://schemas.microsoft.com/office/powerpoint/2010/main" val="1894241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45DE5-1DA9-B046-9357-0FE22EF39133}"/>
              </a:ext>
            </a:extLst>
          </p:cNvPr>
          <p:cNvSpPr>
            <a:spLocks noGrp="1"/>
          </p:cNvSpPr>
          <p:nvPr>
            <p:ph type="title"/>
          </p:nvPr>
        </p:nvSpPr>
        <p:spPr>
          <a:xfrm>
            <a:off x="714379" y="68971"/>
            <a:ext cx="10515600" cy="1325563"/>
          </a:xfrm>
        </p:spPr>
        <p:txBody>
          <a:bodyPr/>
          <a:lstStyle/>
          <a:p>
            <a:r>
              <a:rPr lang="en-US" dirty="0"/>
              <a:t>Conclusions and Next Steps</a:t>
            </a:r>
          </a:p>
        </p:txBody>
      </p:sp>
      <p:sp>
        <p:nvSpPr>
          <p:cNvPr id="9" name="TextBox 8">
            <a:extLst>
              <a:ext uri="{FF2B5EF4-FFF2-40B4-BE49-F238E27FC236}">
                <a16:creationId xmlns:a16="http://schemas.microsoft.com/office/drawing/2014/main" id="{A04AA589-3C02-2349-81AB-A2A9D0E8453F}"/>
              </a:ext>
            </a:extLst>
          </p:cNvPr>
          <p:cNvSpPr txBox="1"/>
          <p:nvPr/>
        </p:nvSpPr>
        <p:spPr>
          <a:xfrm>
            <a:off x="5006755" y="2229192"/>
            <a:ext cx="7004957" cy="707886"/>
          </a:xfrm>
          <a:prstGeom prst="rect">
            <a:avLst/>
          </a:prstGeom>
          <a:noFill/>
        </p:spPr>
        <p:txBody>
          <a:bodyPr wrap="square" rtlCol="0">
            <a:spAutoFit/>
          </a:bodyPr>
          <a:lstStyle/>
          <a:p>
            <a:r>
              <a:rPr lang="en-US" sz="2000" dirty="0"/>
              <a:t>Sensitivity in verbal estimates of egocentric distance in pictures trends upward as viewing duration increases</a:t>
            </a:r>
          </a:p>
        </p:txBody>
      </p:sp>
      <p:sp>
        <p:nvSpPr>
          <p:cNvPr id="10" name="TextBox 9">
            <a:extLst>
              <a:ext uri="{FF2B5EF4-FFF2-40B4-BE49-F238E27FC236}">
                <a16:creationId xmlns:a16="http://schemas.microsoft.com/office/drawing/2014/main" id="{27D1F8BD-158A-8E46-BD3C-787A4CABDC77}"/>
              </a:ext>
            </a:extLst>
          </p:cNvPr>
          <p:cNvSpPr txBox="1"/>
          <p:nvPr/>
        </p:nvSpPr>
        <p:spPr>
          <a:xfrm>
            <a:off x="5006754" y="3020383"/>
            <a:ext cx="7004957" cy="1015663"/>
          </a:xfrm>
          <a:prstGeom prst="rect">
            <a:avLst/>
          </a:prstGeom>
          <a:noFill/>
        </p:spPr>
        <p:txBody>
          <a:bodyPr wrap="square" rtlCol="0">
            <a:spAutoFit/>
          </a:bodyPr>
          <a:lstStyle/>
          <a:p>
            <a:r>
              <a:rPr lang="en-US" sz="2000" dirty="0"/>
              <a:t>Will clarify if there is a correlation between relative depth cue values and sensitivity at different durations. </a:t>
            </a:r>
          </a:p>
          <a:p>
            <a:endParaRPr lang="en-US" sz="2000" dirty="0"/>
          </a:p>
        </p:txBody>
      </p:sp>
      <p:sp>
        <p:nvSpPr>
          <p:cNvPr id="11" name="TextBox 10">
            <a:extLst>
              <a:ext uri="{FF2B5EF4-FFF2-40B4-BE49-F238E27FC236}">
                <a16:creationId xmlns:a16="http://schemas.microsoft.com/office/drawing/2014/main" id="{7363775A-5493-9D42-A080-186A0502EAA0}"/>
              </a:ext>
            </a:extLst>
          </p:cNvPr>
          <p:cNvSpPr txBox="1"/>
          <p:nvPr/>
        </p:nvSpPr>
        <p:spPr>
          <a:xfrm>
            <a:off x="4959863" y="4677693"/>
            <a:ext cx="7004957" cy="707886"/>
          </a:xfrm>
          <a:prstGeom prst="rect">
            <a:avLst/>
          </a:prstGeom>
          <a:noFill/>
        </p:spPr>
        <p:txBody>
          <a:bodyPr wrap="square" rtlCol="0">
            <a:spAutoFit/>
          </a:bodyPr>
          <a:lstStyle/>
          <a:p>
            <a:r>
              <a:rPr lang="en-US" sz="2000" dirty="0"/>
              <a:t>Will yield a large set of natural scenes with precise depth judgements and depth cue values across many locations/objects </a:t>
            </a:r>
          </a:p>
        </p:txBody>
      </p:sp>
      <p:sp>
        <p:nvSpPr>
          <p:cNvPr id="12" name="Rounded Rectangle 11">
            <a:extLst>
              <a:ext uri="{FF2B5EF4-FFF2-40B4-BE49-F238E27FC236}">
                <a16:creationId xmlns:a16="http://schemas.microsoft.com/office/drawing/2014/main" id="{5FAE0CB0-C7CF-9E42-8EAE-7CBE70424756}"/>
              </a:ext>
            </a:extLst>
          </p:cNvPr>
          <p:cNvSpPr/>
          <p:nvPr/>
        </p:nvSpPr>
        <p:spPr>
          <a:xfrm>
            <a:off x="714379" y="1805529"/>
            <a:ext cx="2750734"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1: Target Variable Verbal Judgement</a:t>
            </a:r>
          </a:p>
        </p:txBody>
      </p:sp>
      <p:sp>
        <p:nvSpPr>
          <p:cNvPr id="13" name="Rounded Rectangle 12">
            <a:extLst>
              <a:ext uri="{FF2B5EF4-FFF2-40B4-BE49-F238E27FC236}">
                <a16:creationId xmlns:a16="http://schemas.microsoft.com/office/drawing/2014/main" id="{838B609C-93E4-D645-A485-7C50FA72A9FC}"/>
              </a:ext>
            </a:extLst>
          </p:cNvPr>
          <p:cNvSpPr/>
          <p:nvPr/>
        </p:nvSpPr>
        <p:spPr>
          <a:xfrm>
            <a:off x="714377" y="3366832"/>
            <a:ext cx="2750733"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 2: Target at Center</a:t>
            </a:r>
          </a:p>
          <a:p>
            <a:pPr algn="ctr"/>
            <a:r>
              <a:rPr lang="en-US" dirty="0">
                <a:solidFill>
                  <a:schemeClr val="tx1"/>
                </a:solidFill>
              </a:rPr>
              <a:t>Verbal Judgement </a:t>
            </a:r>
          </a:p>
        </p:txBody>
      </p:sp>
      <p:sp>
        <p:nvSpPr>
          <p:cNvPr id="16" name="Rounded Rectangle 15">
            <a:extLst>
              <a:ext uri="{FF2B5EF4-FFF2-40B4-BE49-F238E27FC236}">
                <a16:creationId xmlns:a16="http://schemas.microsoft.com/office/drawing/2014/main" id="{14E32B43-81C7-894E-ACC3-A02FC1C37F98}"/>
              </a:ext>
            </a:extLst>
          </p:cNvPr>
          <p:cNvSpPr/>
          <p:nvPr/>
        </p:nvSpPr>
        <p:spPr>
          <a:xfrm>
            <a:off x="714378" y="4664358"/>
            <a:ext cx="2750732" cy="719449"/>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Cue Algorithms</a:t>
            </a:r>
          </a:p>
        </p:txBody>
      </p:sp>
      <p:cxnSp>
        <p:nvCxnSpPr>
          <p:cNvPr id="17" name="Straight Arrow Connector 16">
            <a:extLst>
              <a:ext uri="{FF2B5EF4-FFF2-40B4-BE49-F238E27FC236}">
                <a16:creationId xmlns:a16="http://schemas.microsoft.com/office/drawing/2014/main" id="{0B8F8978-7F4B-7641-8AB2-6A79C6BAA71C}"/>
              </a:ext>
            </a:extLst>
          </p:cNvPr>
          <p:cNvCxnSpPr>
            <a:cxnSpLocks/>
          </p:cNvCxnSpPr>
          <p:nvPr/>
        </p:nvCxnSpPr>
        <p:spPr>
          <a:xfrm flipV="1">
            <a:off x="3600252" y="5003940"/>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52609FF0-8C27-DC4E-91DA-D02154ABF918}"/>
              </a:ext>
            </a:extLst>
          </p:cNvPr>
          <p:cNvSpPr/>
          <p:nvPr/>
        </p:nvSpPr>
        <p:spPr>
          <a:xfrm>
            <a:off x="3600251" y="2031153"/>
            <a:ext cx="280020" cy="1776461"/>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817AC69-1C32-B94F-BCD2-8C12CEFAA45D}"/>
              </a:ext>
            </a:extLst>
          </p:cNvPr>
          <p:cNvCxnSpPr>
            <a:cxnSpLocks/>
          </p:cNvCxnSpPr>
          <p:nvPr/>
        </p:nvCxnSpPr>
        <p:spPr>
          <a:xfrm>
            <a:off x="4090886" y="3015127"/>
            <a:ext cx="70525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7D3132-A170-434A-8353-AD9BFAE5F7CE}"/>
              </a:ext>
            </a:extLst>
          </p:cNvPr>
          <p:cNvSpPr txBox="1"/>
          <p:nvPr/>
        </p:nvSpPr>
        <p:spPr>
          <a:xfrm>
            <a:off x="4959863" y="5891388"/>
            <a:ext cx="7004957" cy="707886"/>
          </a:xfrm>
          <a:prstGeom prst="rect">
            <a:avLst/>
          </a:prstGeom>
          <a:noFill/>
        </p:spPr>
        <p:txBody>
          <a:bodyPr wrap="square" rtlCol="0">
            <a:spAutoFit/>
          </a:bodyPr>
          <a:lstStyle/>
          <a:p>
            <a:r>
              <a:rPr lang="en-US" sz="2000" dirty="0"/>
              <a:t>Does discrimination performance vary systematically based on relative cue values?</a:t>
            </a:r>
          </a:p>
        </p:txBody>
      </p:sp>
      <p:sp>
        <p:nvSpPr>
          <p:cNvPr id="15" name="Rounded Rectangle 14">
            <a:extLst>
              <a:ext uri="{FF2B5EF4-FFF2-40B4-BE49-F238E27FC236}">
                <a16:creationId xmlns:a16="http://schemas.microsoft.com/office/drawing/2014/main" id="{68B15335-6BD1-AA4E-A941-C06F203DDA0B}"/>
              </a:ext>
            </a:extLst>
          </p:cNvPr>
          <p:cNvSpPr/>
          <p:nvPr/>
        </p:nvSpPr>
        <p:spPr>
          <a:xfrm>
            <a:off x="714378" y="5878053"/>
            <a:ext cx="2750732" cy="719449"/>
          </a:xfrm>
          <a:prstGeom prst="roundRect">
            <a:avLst/>
          </a:prstGeom>
          <a:solidFill>
            <a:schemeClr val="accent6">
              <a:lumMod val="60000"/>
              <a:lumOff val="4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Depth Discrimination</a:t>
            </a:r>
          </a:p>
        </p:txBody>
      </p:sp>
      <p:cxnSp>
        <p:nvCxnSpPr>
          <p:cNvPr id="20" name="Straight Arrow Connector 19">
            <a:extLst>
              <a:ext uri="{FF2B5EF4-FFF2-40B4-BE49-F238E27FC236}">
                <a16:creationId xmlns:a16="http://schemas.microsoft.com/office/drawing/2014/main" id="{F7435515-E188-7A46-B550-F8790074384F}"/>
              </a:ext>
            </a:extLst>
          </p:cNvPr>
          <p:cNvCxnSpPr>
            <a:cxnSpLocks/>
          </p:cNvCxnSpPr>
          <p:nvPr/>
        </p:nvCxnSpPr>
        <p:spPr>
          <a:xfrm flipV="1">
            <a:off x="3600252" y="6217635"/>
            <a:ext cx="1195890" cy="238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166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cxnSp>
        <p:nvCxnSpPr>
          <p:cNvPr id="7" name="Straight Arrow Connector 6">
            <a:extLst>
              <a:ext uri="{FF2B5EF4-FFF2-40B4-BE49-F238E27FC236}">
                <a16:creationId xmlns:a16="http://schemas.microsoft.com/office/drawing/2014/main" id="{1E5249C7-DA4C-6F4B-9B5D-A0C454448035}"/>
              </a:ext>
            </a:extLst>
          </p:cNvPr>
          <p:cNvCxnSpPr>
            <a:cxnSpLocks/>
          </p:cNvCxnSpPr>
          <p:nvPr/>
        </p:nvCxnSpPr>
        <p:spPr>
          <a:xfrm flipH="1" flipV="1">
            <a:off x="9696252" y="3722914"/>
            <a:ext cx="1328057" cy="12845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8F7818-AA6D-894B-A30D-417010C34D1A}"/>
              </a:ext>
            </a:extLst>
          </p:cNvPr>
          <p:cNvCxnSpPr>
            <a:cxnSpLocks/>
          </p:cNvCxnSpPr>
          <p:nvPr/>
        </p:nvCxnSpPr>
        <p:spPr>
          <a:xfrm flipH="1">
            <a:off x="9355875" y="0"/>
            <a:ext cx="831031" cy="21410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67C0DBD-6C3C-C74C-8A21-FB035DC67EAE}"/>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3" name="TextBox 12">
            <a:extLst>
              <a:ext uri="{FF2B5EF4-FFF2-40B4-BE49-F238E27FC236}">
                <a16:creationId xmlns:a16="http://schemas.microsoft.com/office/drawing/2014/main" id="{0932DB76-517F-6D46-8E8E-42C1748469DD}"/>
              </a:ext>
            </a:extLst>
          </p:cNvPr>
          <p:cNvSpPr txBox="1"/>
          <p:nvPr/>
        </p:nvSpPr>
        <p:spPr>
          <a:xfrm>
            <a:off x="214745" y="1064496"/>
            <a:ext cx="5666510" cy="270599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r>
              <a:rPr lang="en-US" sz="2200" dirty="0"/>
              <a:t>Texture Gradient</a:t>
            </a:r>
          </a:p>
          <a:p>
            <a:pPr marL="457200" indent="-457200">
              <a:lnSpc>
                <a:spcPct val="200000"/>
              </a:lnSpc>
              <a:buAutoNum type="arabicPeriod"/>
            </a:pPr>
            <a:r>
              <a:rPr lang="en-US" sz="2200" dirty="0"/>
              <a:t>Relative Size </a:t>
            </a:r>
          </a:p>
          <a:p>
            <a:pPr marL="457200" indent="-457200">
              <a:lnSpc>
                <a:spcPct val="200000"/>
              </a:lnSpc>
              <a:buAutoNum type="arabicPeriod"/>
            </a:pPr>
            <a:endParaRPr lang="en-US" sz="2200" dirty="0"/>
          </a:p>
        </p:txBody>
      </p:sp>
      <p:pic>
        <p:nvPicPr>
          <p:cNvPr id="14" name="Picture 13" descr="A close up of a logo&#10;&#10;Description automatically generated">
            <a:extLst>
              <a:ext uri="{FF2B5EF4-FFF2-40B4-BE49-F238E27FC236}">
                <a16:creationId xmlns:a16="http://schemas.microsoft.com/office/drawing/2014/main" id="{1D15D000-3064-4748-AC99-6D01DBB71F31}"/>
              </a:ext>
            </a:extLst>
          </p:cNvPr>
          <p:cNvPicPr>
            <a:picLocks noChangeAspect="1"/>
          </p:cNvPicPr>
          <p:nvPr/>
        </p:nvPicPr>
        <p:blipFill rotWithShape="1">
          <a:blip r:embed="rId4"/>
          <a:srcRect b="59011"/>
          <a:stretch/>
        </p:blipFill>
        <p:spPr>
          <a:xfrm>
            <a:off x="3161817" y="1077508"/>
            <a:ext cx="1590291" cy="827833"/>
          </a:xfrm>
          <a:prstGeom prst="rect">
            <a:avLst/>
          </a:prstGeom>
        </p:spPr>
      </p:pic>
      <p:pic>
        <p:nvPicPr>
          <p:cNvPr id="15" name="Picture 14" descr="A close up of a map&#10;&#10;Description automatically generated">
            <a:extLst>
              <a:ext uri="{FF2B5EF4-FFF2-40B4-BE49-F238E27FC236}">
                <a16:creationId xmlns:a16="http://schemas.microsoft.com/office/drawing/2014/main" id="{7924752F-E967-2943-8A6A-D440F4102ECD}"/>
              </a:ext>
            </a:extLst>
          </p:cNvPr>
          <p:cNvPicPr>
            <a:picLocks noChangeAspect="1"/>
          </p:cNvPicPr>
          <p:nvPr/>
        </p:nvPicPr>
        <p:blipFill rotWithShape="1">
          <a:blip r:embed="rId5"/>
          <a:srcRect b="72241"/>
          <a:stretch/>
        </p:blipFill>
        <p:spPr>
          <a:xfrm>
            <a:off x="2733750" y="2018603"/>
            <a:ext cx="2309656" cy="675860"/>
          </a:xfrm>
          <a:prstGeom prst="rect">
            <a:avLst/>
          </a:prstGeom>
        </p:spPr>
      </p:pic>
    </p:spTree>
    <p:extLst>
      <p:ext uri="{BB962C8B-B14F-4D97-AF65-F5344CB8AC3E}">
        <p14:creationId xmlns:p14="http://schemas.microsoft.com/office/powerpoint/2010/main" val="2495782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descr="A person looking at the camera&#10;&#10;Description automatically generated">
            <a:extLst>
              <a:ext uri="{FF2B5EF4-FFF2-40B4-BE49-F238E27FC236}">
                <a16:creationId xmlns:a16="http://schemas.microsoft.com/office/drawing/2014/main" id="{0E4A9E2F-B745-3544-B0A8-C0216E7338CF}"/>
              </a:ext>
            </a:extLst>
          </p:cNvPr>
          <p:cNvPicPr>
            <a:picLocks noChangeAspect="1"/>
          </p:cNvPicPr>
          <p:nvPr/>
        </p:nvPicPr>
        <p:blipFill>
          <a:blip r:embed="rId3"/>
          <a:stretch>
            <a:fillRect/>
          </a:stretch>
        </p:blipFill>
        <p:spPr>
          <a:xfrm>
            <a:off x="7688263" y="801688"/>
            <a:ext cx="1965325" cy="2984500"/>
          </a:xfrm>
          <a:prstGeom prst="rect">
            <a:avLst/>
          </a:prstGeom>
        </p:spPr>
      </p:pic>
      <p:pic>
        <p:nvPicPr>
          <p:cNvPr id="6" name="Picture 5" descr="A person wearing a suit and tie smiling at the camera&#10;&#10;Description automatically generated">
            <a:extLst>
              <a:ext uri="{FF2B5EF4-FFF2-40B4-BE49-F238E27FC236}">
                <a16:creationId xmlns:a16="http://schemas.microsoft.com/office/drawing/2014/main" id="{18407505-81AC-EB4F-84F8-6FEF822401B3}"/>
              </a:ext>
            </a:extLst>
          </p:cNvPr>
          <p:cNvPicPr>
            <a:picLocks noChangeAspect="1"/>
          </p:cNvPicPr>
          <p:nvPr/>
        </p:nvPicPr>
        <p:blipFill>
          <a:blip r:embed="rId4"/>
          <a:stretch>
            <a:fillRect/>
          </a:stretch>
        </p:blipFill>
        <p:spPr>
          <a:xfrm>
            <a:off x="9725026" y="801688"/>
            <a:ext cx="1965325" cy="2984500"/>
          </a:xfrm>
          <a:prstGeom prst="rect">
            <a:avLst/>
          </a:prstGeom>
        </p:spPr>
      </p:pic>
      <p:sp>
        <p:nvSpPr>
          <p:cNvPr id="2" name="Title 1">
            <a:extLst>
              <a:ext uri="{FF2B5EF4-FFF2-40B4-BE49-F238E27FC236}">
                <a16:creationId xmlns:a16="http://schemas.microsoft.com/office/drawing/2014/main" id="{2076F705-7995-BE46-A32A-2581BC930C22}"/>
              </a:ext>
            </a:extLst>
          </p:cNvPr>
          <p:cNvSpPr>
            <a:spLocks noGrp="1"/>
          </p:cNvSpPr>
          <p:nvPr>
            <p:ph type="title"/>
          </p:nvPr>
        </p:nvSpPr>
        <p:spPr>
          <a:xfrm>
            <a:off x="888715" y="4892358"/>
            <a:ext cx="10543700" cy="1325563"/>
          </a:xfrm>
        </p:spPr>
        <p:txBody>
          <a:bodyPr vert="horz" lIns="91440" tIns="45720" rIns="91440" bIns="45720" rtlCol="0">
            <a:normAutofit/>
          </a:bodyPr>
          <a:lstStyle/>
          <a:p>
            <a:pPr algn="ctr"/>
            <a:r>
              <a:rPr lang="en-US" sz="4000" dirty="0">
                <a:solidFill>
                  <a:schemeClr val="bg1"/>
                </a:solidFill>
              </a:rPr>
              <a:t>Thank you!!</a:t>
            </a:r>
          </a:p>
        </p:txBody>
      </p:sp>
      <p:pic>
        <p:nvPicPr>
          <p:cNvPr id="5" name="Picture 4" descr="A group of people posing for a photo&#10;&#10;Description automatically generated">
            <a:extLst>
              <a:ext uri="{FF2B5EF4-FFF2-40B4-BE49-F238E27FC236}">
                <a16:creationId xmlns:a16="http://schemas.microsoft.com/office/drawing/2014/main" id="{B3F82713-D25D-2C41-8EFC-8D63A9B78EBE}"/>
              </a:ext>
            </a:extLst>
          </p:cNvPr>
          <p:cNvPicPr>
            <a:picLocks noChangeAspect="1"/>
          </p:cNvPicPr>
          <p:nvPr/>
        </p:nvPicPr>
        <p:blipFill>
          <a:blip r:embed="rId5"/>
          <a:stretch>
            <a:fillRect/>
          </a:stretch>
        </p:blipFill>
        <p:spPr>
          <a:xfrm>
            <a:off x="121920" y="360169"/>
            <a:ext cx="7358657" cy="3819153"/>
          </a:xfrm>
          <a:prstGeom prst="rect">
            <a:avLst/>
          </a:prstGeom>
        </p:spPr>
      </p:pic>
    </p:spTree>
    <p:extLst>
      <p:ext uri="{BB962C8B-B14F-4D97-AF65-F5344CB8AC3E}">
        <p14:creationId xmlns:p14="http://schemas.microsoft.com/office/powerpoint/2010/main" val="237241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671C5A0-B7F9-174D-8F1F-55D30ADEBA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690" y="133082"/>
            <a:ext cx="9656619" cy="6329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5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06" name="Picture 10">
            <a:extLst>
              <a:ext uri="{FF2B5EF4-FFF2-40B4-BE49-F238E27FC236}">
                <a16:creationId xmlns:a16="http://schemas.microsoft.com/office/drawing/2014/main" id="{473B8575-6053-0E4D-983C-2EE14E7C4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48480"/>
            <a:ext cx="5459347" cy="538727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B5C5449E-B05A-D94E-A998-BA9E67C5F6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5277" y="1148480"/>
            <a:ext cx="5423192" cy="538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2009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E8C1-43D0-AA44-A32C-D47C8D2BBF42}"/>
              </a:ext>
            </a:extLst>
          </p:cNvPr>
          <p:cNvSpPr>
            <a:spLocks noGrp="1"/>
          </p:cNvSpPr>
          <p:nvPr>
            <p:ph type="title"/>
          </p:nvPr>
        </p:nvSpPr>
        <p:spPr>
          <a:xfrm>
            <a:off x="183180" y="1"/>
            <a:ext cx="12005772" cy="638126"/>
          </a:xfrm>
        </p:spPr>
        <p:txBody>
          <a:bodyPr vert="horz" lIns="91440" tIns="45720" rIns="91440" bIns="45720" rtlCol="0" anchor="ctr">
            <a:normAutofit fontScale="90000"/>
          </a:bodyPr>
          <a:lstStyle/>
          <a:p>
            <a:r>
              <a:rPr lang="en-US" sz="4000" dirty="0"/>
              <a:t>Target at Center: Normalized Performance</a:t>
            </a:r>
            <a:endParaRPr lang="en-US" sz="4000" kern="1200" dirty="0">
              <a:solidFill>
                <a:schemeClr val="tx1"/>
              </a:solidFill>
              <a:latin typeface="+mj-lt"/>
              <a:ea typeface="+mj-ea"/>
              <a:cs typeface="+mj-cs"/>
            </a:endParaRPr>
          </a:p>
        </p:txBody>
      </p:sp>
      <p:pic>
        <p:nvPicPr>
          <p:cNvPr id="4110" name="Picture 14">
            <a:extLst>
              <a:ext uri="{FF2B5EF4-FFF2-40B4-BE49-F238E27FC236}">
                <a16:creationId xmlns:a16="http://schemas.microsoft.com/office/drawing/2014/main" id="{F2B4BC99-A4F1-A64E-8215-536D342A9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67" y="959281"/>
            <a:ext cx="5720001" cy="5681353"/>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1369FC26-1863-2941-9BEC-0D0B92817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2068" y="959281"/>
            <a:ext cx="5720001" cy="570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00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D8D9A5-D8A3-9D48-9994-74A3234C89AC}"/>
              </a:ext>
            </a:extLst>
          </p:cNvPr>
          <p:cNvSpPr>
            <a:spLocks noGrp="1"/>
          </p:cNvSpPr>
          <p:nvPr>
            <p:ph type="title"/>
          </p:nvPr>
        </p:nvSpPr>
        <p:spPr>
          <a:xfrm>
            <a:off x="635000" y="640823"/>
            <a:ext cx="3418659" cy="5583148"/>
          </a:xfrm>
        </p:spPr>
        <p:txBody>
          <a:bodyPr anchor="ctr">
            <a:normAutofit/>
          </a:bodyPr>
          <a:lstStyle/>
          <a:p>
            <a:r>
              <a:rPr lang="en-US" sz="5400"/>
              <a:t>Future Directions</a:t>
            </a:r>
            <a:br>
              <a:rPr lang="en-US" sz="5400"/>
            </a:br>
            <a:endParaRPr lang="en-US" sz="5400"/>
          </a:p>
        </p:txBody>
      </p:sp>
      <p:sp>
        <p:nvSpPr>
          <p:cNvPr id="17"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ontent Placeholder 2">
            <a:extLst>
              <a:ext uri="{FF2B5EF4-FFF2-40B4-BE49-F238E27FC236}">
                <a16:creationId xmlns:a16="http://schemas.microsoft.com/office/drawing/2014/main" id="{77C30DBF-C217-461A-B945-AED4FB4E0697}"/>
              </a:ext>
            </a:extLst>
          </p:cNvPr>
          <p:cNvGraphicFramePr>
            <a:graphicFrameLocks noGrp="1"/>
          </p:cNvGraphicFramePr>
          <p:nvPr>
            <p:ph idx="1"/>
            <p:extLst>
              <p:ext uri="{D42A27DB-BD31-4B8C-83A1-F6EECF244321}">
                <p14:modId xmlns:p14="http://schemas.microsoft.com/office/powerpoint/2010/main" val="90674968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9308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5EF2A7-5AD2-6D42-ABE0-2151066B0A87}"/>
              </a:ext>
            </a:extLst>
          </p:cNvPr>
          <p:cNvSpPr>
            <a:spLocks noGrp="1"/>
          </p:cNvSpPr>
          <p:nvPr>
            <p:ph type="title"/>
          </p:nvPr>
        </p:nvSpPr>
        <p:spPr>
          <a:xfrm>
            <a:off x="387927" y="317797"/>
            <a:ext cx="10515600" cy="1144639"/>
          </a:xfrm>
        </p:spPr>
        <p:txBody>
          <a:bodyPr>
            <a:normAutofit/>
          </a:bodyPr>
          <a:lstStyle/>
          <a:p>
            <a:r>
              <a:rPr lang="en-US" dirty="0"/>
              <a:t>Task Design (N= 192)</a:t>
            </a:r>
          </a:p>
        </p:txBody>
      </p:sp>
      <p:sp>
        <p:nvSpPr>
          <p:cNvPr id="9" name="Rectangle 8">
            <a:extLst>
              <a:ext uri="{FF2B5EF4-FFF2-40B4-BE49-F238E27FC236}">
                <a16:creationId xmlns:a16="http://schemas.microsoft.com/office/drawing/2014/main" id="{50E1ED65-97C4-7548-B5F3-CF2D176976BB}"/>
              </a:ext>
            </a:extLst>
          </p:cNvPr>
          <p:cNvSpPr/>
          <p:nvPr/>
        </p:nvSpPr>
        <p:spPr>
          <a:xfrm>
            <a:off x="164220"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11" name="TextBox 10">
            <a:extLst>
              <a:ext uri="{FF2B5EF4-FFF2-40B4-BE49-F238E27FC236}">
                <a16:creationId xmlns:a16="http://schemas.microsoft.com/office/drawing/2014/main" id="{FAFF4E4B-05BD-DA4B-84C6-90CF79302697}"/>
              </a:ext>
            </a:extLst>
          </p:cNvPr>
          <p:cNvSpPr txBox="1"/>
          <p:nvPr/>
        </p:nvSpPr>
        <p:spPr>
          <a:xfrm>
            <a:off x="1005729" y="6253158"/>
            <a:ext cx="1039091" cy="369332"/>
          </a:xfrm>
          <a:prstGeom prst="rect">
            <a:avLst/>
          </a:prstGeom>
          <a:noFill/>
        </p:spPr>
        <p:txBody>
          <a:bodyPr wrap="square" rtlCol="0">
            <a:spAutoFit/>
          </a:bodyPr>
          <a:lstStyle/>
          <a:p>
            <a:r>
              <a:rPr lang="en-US" dirty="0"/>
              <a:t>500 ms</a:t>
            </a:r>
          </a:p>
        </p:txBody>
      </p:sp>
      <p:sp>
        <p:nvSpPr>
          <p:cNvPr id="12" name="TextBox 11">
            <a:extLst>
              <a:ext uri="{FF2B5EF4-FFF2-40B4-BE49-F238E27FC236}">
                <a16:creationId xmlns:a16="http://schemas.microsoft.com/office/drawing/2014/main" id="{7094EDB7-8332-8646-AA95-25BE51BBCF6E}"/>
              </a:ext>
            </a:extLst>
          </p:cNvPr>
          <p:cNvSpPr txBox="1"/>
          <p:nvPr/>
        </p:nvSpPr>
        <p:spPr>
          <a:xfrm>
            <a:off x="3558038" y="6137281"/>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13" name="TextBox 12">
            <a:extLst>
              <a:ext uri="{FF2B5EF4-FFF2-40B4-BE49-F238E27FC236}">
                <a16:creationId xmlns:a16="http://schemas.microsoft.com/office/drawing/2014/main" id="{5C9FA729-E266-5044-97A8-8734B0F938A6}"/>
              </a:ext>
            </a:extLst>
          </p:cNvPr>
          <p:cNvSpPr txBox="1"/>
          <p:nvPr/>
        </p:nvSpPr>
        <p:spPr>
          <a:xfrm>
            <a:off x="7045968" y="6149221"/>
            <a:ext cx="1039091" cy="369332"/>
          </a:xfrm>
          <a:prstGeom prst="rect">
            <a:avLst/>
          </a:prstGeom>
          <a:noFill/>
        </p:spPr>
        <p:txBody>
          <a:bodyPr wrap="square" rtlCol="0">
            <a:spAutoFit/>
          </a:bodyPr>
          <a:lstStyle/>
          <a:p>
            <a:r>
              <a:rPr lang="en-US" dirty="0"/>
              <a:t>500 ms</a:t>
            </a:r>
          </a:p>
        </p:txBody>
      </p:sp>
      <p:sp>
        <p:nvSpPr>
          <p:cNvPr id="16" name="TextBox 15">
            <a:extLst>
              <a:ext uri="{FF2B5EF4-FFF2-40B4-BE49-F238E27FC236}">
                <a16:creationId xmlns:a16="http://schemas.microsoft.com/office/drawing/2014/main" id="{A05061C8-F789-024E-B1D4-5F2C0723C70C}"/>
              </a:ext>
            </a:extLst>
          </p:cNvPr>
          <p:cNvSpPr txBox="1"/>
          <p:nvPr/>
        </p:nvSpPr>
        <p:spPr>
          <a:xfrm>
            <a:off x="9337658" y="6200891"/>
            <a:ext cx="2752126" cy="369332"/>
          </a:xfrm>
          <a:prstGeom prst="rect">
            <a:avLst/>
          </a:prstGeom>
          <a:noFill/>
        </p:spPr>
        <p:txBody>
          <a:bodyPr wrap="square" rtlCol="0">
            <a:spAutoFit/>
          </a:bodyPr>
          <a:lstStyle/>
          <a:p>
            <a:r>
              <a:rPr lang="en-US" dirty="0"/>
              <a:t>Judgement of target depth</a:t>
            </a:r>
          </a:p>
        </p:txBody>
      </p:sp>
      <p:sp>
        <p:nvSpPr>
          <p:cNvPr id="17" name="TextBox 16">
            <a:extLst>
              <a:ext uri="{FF2B5EF4-FFF2-40B4-BE49-F238E27FC236}">
                <a16:creationId xmlns:a16="http://schemas.microsoft.com/office/drawing/2014/main" id="{38DAC9C5-7F64-0048-A9EF-AC18E9C40706}"/>
              </a:ext>
            </a:extLst>
          </p:cNvPr>
          <p:cNvSpPr txBox="1"/>
          <p:nvPr/>
        </p:nvSpPr>
        <p:spPr>
          <a:xfrm>
            <a:off x="114809" y="3427957"/>
            <a:ext cx="5150700"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sp>
        <p:nvSpPr>
          <p:cNvPr id="14" name="Rectangle 13">
            <a:extLst>
              <a:ext uri="{FF2B5EF4-FFF2-40B4-BE49-F238E27FC236}">
                <a16:creationId xmlns:a16="http://schemas.microsoft.com/office/drawing/2014/main" id="{39A02BAE-B72F-9449-A952-36F90AF3AAAE}"/>
              </a:ext>
            </a:extLst>
          </p:cNvPr>
          <p:cNvSpPr/>
          <p:nvPr/>
        </p:nvSpPr>
        <p:spPr>
          <a:xfrm>
            <a:off x="6198318" y="3947164"/>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pic>
        <p:nvPicPr>
          <p:cNvPr id="18" name="Picture 17" descr="A picture containing fabric&#10;&#10;Description automatically generated">
            <a:extLst>
              <a:ext uri="{FF2B5EF4-FFF2-40B4-BE49-F238E27FC236}">
                <a16:creationId xmlns:a16="http://schemas.microsoft.com/office/drawing/2014/main" id="{43F55E46-44A3-F549-93F5-F9F6498B9542}"/>
              </a:ext>
            </a:extLst>
          </p:cNvPr>
          <p:cNvPicPr>
            <a:picLocks noChangeAspect="1"/>
          </p:cNvPicPr>
          <p:nvPr/>
        </p:nvPicPr>
        <p:blipFill>
          <a:blip r:embed="rId3"/>
          <a:stretch>
            <a:fillRect/>
          </a:stretch>
        </p:blipFill>
        <p:spPr>
          <a:xfrm flipH="1">
            <a:off x="6305631" y="4189456"/>
            <a:ext cx="2362317" cy="1743856"/>
          </a:xfrm>
          <a:prstGeom prst="rect">
            <a:avLst/>
          </a:prstGeom>
        </p:spPr>
      </p:pic>
      <p:sp>
        <p:nvSpPr>
          <p:cNvPr id="7" name="Rectangle 6">
            <a:extLst>
              <a:ext uri="{FF2B5EF4-FFF2-40B4-BE49-F238E27FC236}">
                <a16:creationId xmlns:a16="http://schemas.microsoft.com/office/drawing/2014/main" id="{EE358A21-C37C-3C48-824F-23B7701DB6F2}"/>
              </a:ext>
            </a:extLst>
          </p:cNvPr>
          <p:cNvSpPr/>
          <p:nvPr/>
        </p:nvSpPr>
        <p:spPr>
          <a:xfrm>
            <a:off x="3183897" y="395481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20" name="Picture 19" descr="A group of chairs around a table&#10;&#10;Description automatically generated with low confidence">
            <a:extLst>
              <a:ext uri="{FF2B5EF4-FFF2-40B4-BE49-F238E27FC236}">
                <a16:creationId xmlns:a16="http://schemas.microsoft.com/office/drawing/2014/main" id="{B8C288AC-4F3A-5648-B0C3-D94BB8350BE7}"/>
              </a:ext>
            </a:extLst>
          </p:cNvPr>
          <p:cNvPicPr>
            <a:picLocks noChangeAspect="1"/>
          </p:cNvPicPr>
          <p:nvPr/>
        </p:nvPicPr>
        <p:blipFill>
          <a:blip r:embed="rId4"/>
          <a:stretch>
            <a:fillRect/>
          </a:stretch>
        </p:blipFill>
        <p:spPr>
          <a:xfrm>
            <a:off x="3249050" y="4197109"/>
            <a:ext cx="2443166" cy="1773805"/>
          </a:xfrm>
          <a:prstGeom prst="rect">
            <a:avLst/>
          </a:prstGeom>
        </p:spPr>
      </p:pic>
      <p:sp>
        <p:nvSpPr>
          <p:cNvPr id="21" name="Rectangle 20">
            <a:extLst>
              <a:ext uri="{FF2B5EF4-FFF2-40B4-BE49-F238E27FC236}">
                <a16:creationId xmlns:a16="http://schemas.microsoft.com/office/drawing/2014/main" id="{9D1A6A8E-FCB5-3C48-8677-3AB8988E94C2}"/>
              </a:ext>
            </a:extLst>
          </p:cNvPr>
          <p:cNvSpPr/>
          <p:nvPr/>
        </p:nvSpPr>
        <p:spPr>
          <a:xfrm>
            <a:off x="9269000" y="3952638"/>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039448F9-F5C6-3645-A686-A7ED012AB46F}"/>
              </a:ext>
            </a:extLst>
          </p:cNvPr>
          <p:cNvPicPr>
            <a:picLocks noChangeAspect="1"/>
          </p:cNvPicPr>
          <p:nvPr/>
        </p:nvPicPr>
        <p:blipFill rotWithShape="1">
          <a:blip r:embed="rId5"/>
          <a:srcRect/>
          <a:stretch/>
        </p:blipFill>
        <p:spPr>
          <a:xfrm>
            <a:off x="9355602" y="4295445"/>
            <a:ext cx="2428747" cy="1525753"/>
          </a:xfrm>
          <a:prstGeom prst="rect">
            <a:avLst/>
          </a:prstGeom>
        </p:spPr>
      </p:pic>
      <p:graphicFrame>
        <p:nvGraphicFramePr>
          <p:cNvPr id="33" name="Diagram 32">
            <a:extLst>
              <a:ext uri="{FF2B5EF4-FFF2-40B4-BE49-F238E27FC236}">
                <a16:creationId xmlns:a16="http://schemas.microsoft.com/office/drawing/2014/main" id="{69A762FE-4529-824D-8AD7-908D8E56E43F}"/>
              </a:ext>
            </a:extLst>
          </p:cNvPr>
          <p:cNvGraphicFramePr/>
          <p:nvPr/>
        </p:nvGraphicFramePr>
        <p:xfrm>
          <a:off x="164219" y="1805243"/>
          <a:ext cx="11620129" cy="15087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238377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0" y="277203"/>
            <a:ext cx="11511389" cy="689952"/>
          </a:xfrm>
        </p:spPr>
        <p:txBody>
          <a:bodyPr>
            <a:normAutofit fontScale="90000"/>
          </a:bodyPr>
          <a:lstStyle/>
          <a:p>
            <a:r>
              <a:rPr lang="en-US" dirty="0"/>
              <a:t>Camera Rotation: Roll, Pitch, and Yaw </a:t>
            </a:r>
          </a:p>
        </p:txBody>
      </p:sp>
      <p:pic>
        <p:nvPicPr>
          <p:cNvPr id="5" name="Picture 4" descr="A bed in a room&#10;&#10;Description automatically generated with low confidence">
            <a:extLst>
              <a:ext uri="{FF2B5EF4-FFF2-40B4-BE49-F238E27FC236}">
                <a16:creationId xmlns:a16="http://schemas.microsoft.com/office/drawing/2014/main" id="{108280CB-ED38-8948-BD43-1C399C341E79}"/>
              </a:ext>
            </a:extLst>
          </p:cNvPr>
          <p:cNvPicPr>
            <a:picLocks noChangeAspect="1"/>
          </p:cNvPicPr>
          <p:nvPr/>
        </p:nvPicPr>
        <p:blipFill>
          <a:blip r:embed="rId3"/>
          <a:stretch>
            <a:fillRect/>
          </a:stretch>
        </p:blipFill>
        <p:spPr>
          <a:xfrm>
            <a:off x="5230755" y="1191491"/>
            <a:ext cx="6521213" cy="4734579"/>
          </a:xfrm>
          <a:prstGeom prst="rect">
            <a:avLst/>
          </a:prstGeom>
        </p:spPr>
      </p:pic>
      <p:sp>
        <p:nvSpPr>
          <p:cNvPr id="8" name="TextBox 7">
            <a:extLst>
              <a:ext uri="{FF2B5EF4-FFF2-40B4-BE49-F238E27FC236}">
                <a16:creationId xmlns:a16="http://schemas.microsoft.com/office/drawing/2014/main" id="{2CC4800F-D10D-3A4F-A867-0942A72DA057}"/>
              </a:ext>
            </a:extLst>
          </p:cNvPr>
          <p:cNvSpPr txBox="1"/>
          <p:nvPr/>
        </p:nvSpPr>
        <p:spPr>
          <a:xfrm>
            <a:off x="345830" y="5556738"/>
            <a:ext cx="3733801" cy="369332"/>
          </a:xfrm>
          <a:prstGeom prst="rect">
            <a:avLst/>
          </a:prstGeom>
          <a:noFill/>
        </p:spPr>
        <p:txBody>
          <a:bodyPr wrap="square" rtlCol="0">
            <a:spAutoFit/>
          </a:bodyPr>
          <a:lstStyle/>
          <a:p>
            <a:endParaRPr lang="en-US" dirty="0"/>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4"/>
          <a:stretch>
            <a:fillRect/>
          </a:stretch>
        </p:blipFill>
        <p:spPr>
          <a:xfrm>
            <a:off x="345830" y="1810238"/>
            <a:ext cx="4152900" cy="3746500"/>
          </a:xfrm>
          <a:prstGeom prst="rect">
            <a:avLst/>
          </a:prstGeom>
        </p:spPr>
      </p:pic>
      <p:sp>
        <p:nvSpPr>
          <p:cNvPr id="3" name="TextBox 2">
            <a:extLst>
              <a:ext uri="{FF2B5EF4-FFF2-40B4-BE49-F238E27FC236}">
                <a16:creationId xmlns:a16="http://schemas.microsoft.com/office/drawing/2014/main" id="{CE34FD7F-4864-BA4D-849C-A160BCC8BB79}"/>
              </a:ext>
            </a:extLst>
          </p:cNvPr>
          <p:cNvSpPr txBox="1"/>
          <p:nvPr/>
        </p:nvSpPr>
        <p:spPr>
          <a:xfrm>
            <a:off x="5230755" y="6150406"/>
            <a:ext cx="3944815" cy="369332"/>
          </a:xfrm>
          <a:prstGeom prst="rect">
            <a:avLst/>
          </a:prstGeom>
          <a:noFill/>
        </p:spPr>
        <p:txBody>
          <a:bodyPr wrap="square" rtlCol="0">
            <a:spAutoFit/>
          </a:bodyPr>
          <a:lstStyle/>
          <a:p>
            <a:r>
              <a:rPr lang="en-US" dirty="0"/>
              <a:t>Significant roll rotation </a:t>
            </a:r>
          </a:p>
        </p:txBody>
      </p:sp>
    </p:spTree>
    <p:extLst>
      <p:ext uri="{BB962C8B-B14F-4D97-AF65-F5344CB8AC3E}">
        <p14:creationId xmlns:p14="http://schemas.microsoft.com/office/powerpoint/2010/main" val="963126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CDFC1-6DD2-B446-B899-834296FCD355}"/>
              </a:ext>
            </a:extLst>
          </p:cNvPr>
          <p:cNvSpPr>
            <a:spLocks noGrp="1"/>
          </p:cNvSpPr>
          <p:nvPr>
            <p:ph type="title"/>
          </p:nvPr>
        </p:nvSpPr>
        <p:spPr>
          <a:xfrm>
            <a:off x="345831" y="277203"/>
            <a:ext cx="10515600" cy="689952"/>
          </a:xfrm>
        </p:spPr>
        <p:txBody>
          <a:bodyPr>
            <a:normAutofit fontScale="90000"/>
          </a:bodyPr>
          <a:lstStyle/>
          <a:p>
            <a:r>
              <a:rPr lang="en-US" dirty="0"/>
              <a:t>Camera Rotation: Roll, Pitch, and Yaw </a:t>
            </a:r>
          </a:p>
        </p:txBody>
      </p:sp>
      <p:pic>
        <p:nvPicPr>
          <p:cNvPr id="10" name="Picture 9" descr="Diagram&#10;&#10;Description automatically generated">
            <a:extLst>
              <a:ext uri="{FF2B5EF4-FFF2-40B4-BE49-F238E27FC236}">
                <a16:creationId xmlns:a16="http://schemas.microsoft.com/office/drawing/2014/main" id="{58620D16-B98A-F14B-BE5A-23B413AA4A7F}"/>
              </a:ext>
            </a:extLst>
          </p:cNvPr>
          <p:cNvPicPr>
            <a:picLocks noChangeAspect="1"/>
          </p:cNvPicPr>
          <p:nvPr/>
        </p:nvPicPr>
        <p:blipFill>
          <a:blip r:embed="rId3"/>
          <a:stretch>
            <a:fillRect/>
          </a:stretch>
        </p:blipFill>
        <p:spPr>
          <a:xfrm>
            <a:off x="345830" y="1810238"/>
            <a:ext cx="4152900" cy="3746500"/>
          </a:xfrm>
          <a:prstGeom prst="rect">
            <a:avLst/>
          </a:prstGeom>
        </p:spPr>
      </p:pic>
      <p:pic>
        <p:nvPicPr>
          <p:cNvPr id="8" name="Picture 7" descr="A group of chairs in a room&#10;&#10;Description automatically generated with medium confidence">
            <a:extLst>
              <a:ext uri="{FF2B5EF4-FFF2-40B4-BE49-F238E27FC236}">
                <a16:creationId xmlns:a16="http://schemas.microsoft.com/office/drawing/2014/main" id="{CCA42046-22FB-2C47-A507-FD4F15C6EC48}"/>
              </a:ext>
            </a:extLst>
          </p:cNvPr>
          <p:cNvPicPr>
            <a:picLocks noChangeAspect="1"/>
          </p:cNvPicPr>
          <p:nvPr/>
        </p:nvPicPr>
        <p:blipFill>
          <a:blip r:embed="rId4"/>
          <a:stretch>
            <a:fillRect/>
          </a:stretch>
        </p:blipFill>
        <p:spPr>
          <a:xfrm>
            <a:off x="5230755" y="1191491"/>
            <a:ext cx="6521213" cy="4734579"/>
          </a:xfrm>
          <a:prstGeom prst="rect">
            <a:avLst/>
          </a:prstGeom>
        </p:spPr>
      </p:pic>
      <p:sp>
        <p:nvSpPr>
          <p:cNvPr id="9" name="TextBox 8">
            <a:extLst>
              <a:ext uri="{FF2B5EF4-FFF2-40B4-BE49-F238E27FC236}">
                <a16:creationId xmlns:a16="http://schemas.microsoft.com/office/drawing/2014/main" id="{971BF302-7843-2544-9E8F-B47A8E98E982}"/>
              </a:ext>
            </a:extLst>
          </p:cNvPr>
          <p:cNvSpPr txBox="1"/>
          <p:nvPr/>
        </p:nvSpPr>
        <p:spPr>
          <a:xfrm>
            <a:off x="5230755" y="6150406"/>
            <a:ext cx="3944815" cy="369332"/>
          </a:xfrm>
          <a:prstGeom prst="rect">
            <a:avLst/>
          </a:prstGeom>
          <a:noFill/>
        </p:spPr>
        <p:txBody>
          <a:bodyPr wrap="square" rtlCol="0">
            <a:spAutoFit/>
          </a:bodyPr>
          <a:lstStyle/>
          <a:p>
            <a:r>
              <a:rPr lang="en-US" dirty="0"/>
              <a:t>Significant pitch rotation </a:t>
            </a:r>
          </a:p>
        </p:txBody>
      </p:sp>
    </p:spTree>
    <p:extLst>
      <p:ext uri="{BB962C8B-B14F-4D97-AF65-F5344CB8AC3E}">
        <p14:creationId xmlns:p14="http://schemas.microsoft.com/office/powerpoint/2010/main" val="4263734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FEB5D-26E7-8A49-BCD6-BED2A3B27B93}"/>
              </a:ext>
            </a:extLst>
          </p:cNvPr>
          <p:cNvSpPr>
            <a:spLocks noGrp="1"/>
          </p:cNvSpPr>
          <p:nvPr>
            <p:ph type="title"/>
          </p:nvPr>
        </p:nvSpPr>
        <p:spPr>
          <a:xfrm>
            <a:off x="838200" y="365126"/>
            <a:ext cx="10515600" cy="637198"/>
          </a:xfrm>
        </p:spPr>
        <p:txBody>
          <a:bodyPr>
            <a:normAutofit fontScale="90000"/>
          </a:bodyPr>
          <a:lstStyle/>
          <a:p>
            <a:r>
              <a:rPr lang="en-US" dirty="0"/>
              <a:t>Large Decrease in Error Across Viewing Durations</a:t>
            </a:r>
          </a:p>
        </p:txBody>
      </p:sp>
      <p:pic>
        <p:nvPicPr>
          <p:cNvPr id="5122" name="Picture 2">
            <a:extLst>
              <a:ext uri="{FF2B5EF4-FFF2-40B4-BE49-F238E27FC236}">
                <a16:creationId xmlns:a16="http://schemas.microsoft.com/office/drawing/2014/main" id="{383179F3-85D4-2E43-B80B-4A3B20810A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958" y="1002324"/>
            <a:ext cx="7828084" cy="5682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266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0DB3-B464-B240-BAAD-C1F113D55C9C}"/>
              </a:ext>
            </a:extLst>
          </p:cNvPr>
          <p:cNvSpPr>
            <a:spLocks noGrp="1"/>
          </p:cNvSpPr>
          <p:nvPr>
            <p:ph type="title"/>
          </p:nvPr>
        </p:nvSpPr>
        <p:spPr>
          <a:xfrm>
            <a:off x="145143" y="67408"/>
            <a:ext cx="11208657" cy="672367"/>
          </a:xfrm>
        </p:spPr>
        <p:txBody>
          <a:bodyPr>
            <a:normAutofit fontScale="90000"/>
          </a:bodyPr>
          <a:lstStyle/>
          <a:p>
            <a:r>
              <a:rPr lang="en-US" dirty="0"/>
              <a:t>Consistent Overestimation Across Viewing Durations</a:t>
            </a:r>
          </a:p>
        </p:txBody>
      </p:sp>
      <p:pic>
        <p:nvPicPr>
          <p:cNvPr id="6146" name="Picture 2">
            <a:extLst>
              <a:ext uri="{FF2B5EF4-FFF2-40B4-BE49-F238E27FC236}">
                <a16:creationId xmlns:a16="http://schemas.microsoft.com/office/drawing/2014/main" id="{6E00CF9F-0CD4-414D-8AF8-4B5A8E7E8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71238"/>
            <a:ext cx="79248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75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3"/>
          <a:stretch>
            <a:fillRect/>
          </a:stretch>
        </p:blipFill>
        <p:spPr>
          <a:xfrm>
            <a:off x="6144788" y="0"/>
            <a:ext cx="5143500" cy="6858000"/>
          </a:xfrm>
          <a:prstGeom prst="rect">
            <a:avLst/>
          </a:prstGeom>
        </p:spPr>
      </p:pic>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4"/>
          <a:stretch>
            <a:fillRect/>
          </a:stretch>
        </p:blipFill>
        <p:spPr>
          <a:xfrm>
            <a:off x="445030" y="5025986"/>
            <a:ext cx="3730648" cy="1832014"/>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7259020" y="4087091"/>
            <a:ext cx="1602201" cy="277090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sp>
        <p:nvSpPr>
          <p:cNvPr id="10" name="TextBox 9">
            <a:extLst>
              <a:ext uri="{FF2B5EF4-FFF2-40B4-BE49-F238E27FC236}">
                <a16:creationId xmlns:a16="http://schemas.microsoft.com/office/drawing/2014/main" id="{FA3E3068-AE5E-2141-A703-C15E8D9C56D5}"/>
              </a:ext>
            </a:extLst>
          </p:cNvPr>
          <p:cNvSpPr txBox="1"/>
          <p:nvPr/>
        </p:nvSpPr>
        <p:spPr>
          <a:xfrm>
            <a:off x="3931393" y="6488668"/>
            <a:ext cx="2360106" cy="369332"/>
          </a:xfrm>
          <a:prstGeom prst="rect">
            <a:avLst/>
          </a:prstGeom>
          <a:noFill/>
        </p:spPr>
        <p:txBody>
          <a:bodyPr wrap="square" rtlCol="0">
            <a:spAutoFit/>
          </a:bodyPr>
          <a:lstStyle/>
          <a:p>
            <a:r>
              <a:rPr lang="en-US" dirty="0" err="1"/>
              <a:t>Ooi</a:t>
            </a:r>
            <a:r>
              <a:rPr lang="en-US" dirty="0"/>
              <a:t>, Wu, &amp; He (2001)</a:t>
            </a:r>
          </a:p>
        </p:txBody>
      </p:sp>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4060214"/>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 </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3697390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446A6160-B08E-E64B-B41B-377B12D19AC5}"/>
              </a:ext>
            </a:extLst>
          </p:cNvPr>
          <p:cNvPicPr>
            <a:picLocks noChangeAspect="1"/>
          </p:cNvPicPr>
          <p:nvPr/>
        </p:nvPicPr>
        <p:blipFill>
          <a:blip r:embed="rId2"/>
          <a:stretch>
            <a:fillRect/>
          </a:stretch>
        </p:blipFill>
        <p:spPr>
          <a:xfrm>
            <a:off x="1492250" y="565150"/>
            <a:ext cx="9207500" cy="5727700"/>
          </a:xfrm>
          <a:prstGeom prst="rect">
            <a:avLst/>
          </a:prstGeom>
        </p:spPr>
      </p:pic>
    </p:spTree>
    <p:extLst>
      <p:ext uri="{BB962C8B-B14F-4D97-AF65-F5344CB8AC3E}">
        <p14:creationId xmlns:p14="http://schemas.microsoft.com/office/powerpoint/2010/main" val="2251684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4946F-1F4B-B748-B798-84CABB0B22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D821B1-2363-F64B-992A-16B7DDD1B7F8}"/>
              </a:ext>
            </a:extLst>
          </p:cNvPr>
          <p:cNvSpPr>
            <a:spLocks noGrp="1"/>
          </p:cNvSpPr>
          <p:nvPr>
            <p:ph idx="1"/>
          </p:nvPr>
        </p:nvSpPr>
        <p:spPr/>
        <p:txBody>
          <a:bodyPr/>
          <a:lstStyle/>
          <a:p>
            <a:endParaRPr lang="en-US"/>
          </a:p>
        </p:txBody>
      </p:sp>
      <p:pic>
        <p:nvPicPr>
          <p:cNvPr id="4" name="Content Placeholder 4" descr="Chart, scatter chart&#10;&#10;Description automatically generated">
            <a:extLst>
              <a:ext uri="{FF2B5EF4-FFF2-40B4-BE49-F238E27FC236}">
                <a16:creationId xmlns:a16="http://schemas.microsoft.com/office/drawing/2014/main" id="{EF899CDA-5E74-0A4C-B6AC-EAF7D87BCE8A}"/>
              </a:ext>
            </a:extLst>
          </p:cNvPr>
          <p:cNvPicPr>
            <a:picLocks noChangeAspect="1"/>
          </p:cNvPicPr>
          <p:nvPr/>
        </p:nvPicPr>
        <p:blipFill>
          <a:blip r:embed="rId2"/>
          <a:stretch>
            <a:fillRect/>
          </a:stretch>
        </p:blipFill>
        <p:spPr>
          <a:xfrm>
            <a:off x="1517900" y="365124"/>
            <a:ext cx="9283329" cy="6298911"/>
          </a:xfrm>
          <a:prstGeom prst="rect">
            <a:avLst/>
          </a:prstGeom>
        </p:spPr>
      </p:pic>
    </p:spTree>
    <p:extLst>
      <p:ext uri="{BB962C8B-B14F-4D97-AF65-F5344CB8AC3E}">
        <p14:creationId xmlns:p14="http://schemas.microsoft.com/office/powerpoint/2010/main" val="25814025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05544BD6-D36F-8044-AAEE-A9EB85995FAB}"/>
              </a:ext>
            </a:extLst>
          </p:cNvPr>
          <p:cNvPicPr>
            <a:picLocks noGrp="1" noChangeAspect="1"/>
          </p:cNvPicPr>
          <p:nvPr>
            <p:ph idx="1"/>
          </p:nvPr>
        </p:nvPicPr>
        <p:blipFill>
          <a:blip r:embed="rId2"/>
          <a:stretch>
            <a:fillRect/>
          </a:stretch>
        </p:blipFill>
        <p:spPr>
          <a:xfrm>
            <a:off x="1106618" y="427469"/>
            <a:ext cx="9159600" cy="6196599"/>
          </a:xfrm>
        </p:spPr>
      </p:pic>
    </p:spTree>
    <p:extLst>
      <p:ext uri="{BB962C8B-B14F-4D97-AF65-F5344CB8AC3E}">
        <p14:creationId xmlns:p14="http://schemas.microsoft.com/office/powerpoint/2010/main" val="1237278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4853202-74C9-9242-8230-0E0F9AE0466B}"/>
              </a:ext>
            </a:extLst>
          </p:cNvPr>
          <p:cNvSpPr>
            <a:spLocks noGrp="1"/>
          </p:cNvSpPr>
          <p:nvPr>
            <p:ph type="title"/>
          </p:nvPr>
        </p:nvSpPr>
        <p:spPr>
          <a:xfrm>
            <a:off x="108437" y="203146"/>
            <a:ext cx="11975123" cy="780441"/>
          </a:xfrm>
        </p:spPr>
        <p:txBody>
          <a:bodyPr>
            <a:normAutofit/>
          </a:bodyPr>
          <a:lstStyle/>
          <a:p>
            <a:r>
              <a:rPr lang="en-US" dirty="0"/>
              <a:t>Individual Image: Role of Duration</a:t>
            </a:r>
          </a:p>
        </p:txBody>
      </p:sp>
      <p:pic>
        <p:nvPicPr>
          <p:cNvPr id="5" name="Content Placeholder 4" descr="Chart, scatter chart&#10;&#10;Description automatically generated">
            <a:extLst>
              <a:ext uri="{FF2B5EF4-FFF2-40B4-BE49-F238E27FC236}">
                <a16:creationId xmlns:a16="http://schemas.microsoft.com/office/drawing/2014/main" id="{2FAA9433-2E92-D44E-98E0-AE9548FDB053}"/>
              </a:ext>
            </a:extLst>
          </p:cNvPr>
          <p:cNvPicPr>
            <a:picLocks noGrp="1" noChangeAspect="1"/>
          </p:cNvPicPr>
          <p:nvPr>
            <p:ph idx="1"/>
          </p:nvPr>
        </p:nvPicPr>
        <p:blipFill>
          <a:blip r:embed="rId3"/>
          <a:stretch>
            <a:fillRect/>
          </a:stretch>
        </p:blipFill>
        <p:spPr>
          <a:xfrm>
            <a:off x="1754320" y="996462"/>
            <a:ext cx="8364042" cy="5658392"/>
          </a:xfrm>
        </p:spPr>
      </p:pic>
    </p:spTree>
    <p:extLst>
      <p:ext uri="{BB962C8B-B14F-4D97-AF65-F5344CB8AC3E}">
        <p14:creationId xmlns:p14="http://schemas.microsoft.com/office/powerpoint/2010/main" val="2496321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38200" y="513040"/>
            <a:ext cx="10515600" cy="1325563"/>
          </a:xfrm>
        </p:spPr>
        <p:txBody>
          <a:bodyPr>
            <a:normAutofit fontScale="90000"/>
          </a:bodyPr>
          <a:lstStyle/>
          <a:p>
            <a:br>
              <a:rPr lang="en-US" dirty="0"/>
            </a:br>
            <a:r>
              <a:rPr lang="en-US" dirty="0"/>
              <a:t>A computer vision approach to extracting cues from real-world scenes</a:t>
            </a:r>
            <a:br>
              <a:rPr lang="en-US" dirty="0"/>
            </a:br>
            <a:endParaRPr lang="en-US" dirty="0"/>
          </a:p>
        </p:txBody>
      </p:sp>
      <p:pic>
        <p:nvPicPr>
          <p:cNvPr id="5" name="Content Placeholder 4">
            <a:extLst>
              <a:ext uri="{FF2B5EF4-FFF2-40B4-BE49-F238E27FC236}">
                <a16:creationId xmlns:a16="http://schemas.microsoft.com/office/drawing/2014/main" id="{BD6C31C9-96F7-7A44-87BB-780323254BF5}"/>
              </a:ext>
            </a:extLst>
          </p:cNvPr>
          <p:cNvPicPr>
            <a:picLocks noGrp="1" noChangeAspect="1"/>
          </p:cNvPicPr>
          <p:nvPr>
            <p:ph idx="1"/>
          </p:nvPr>
        </p:nvPicPr>
        <p:blipFill>
          <a:blip r:embed="rId4"/>
          <a:stretch>
            <a:fillRect/>
          </a:stretch>
        </p:blipFill>
        <p:spPr>
          <a:xfrm>
            <a:off x="423420" y="2622799"/>
            <a:ext cx="3103103" cy="2003335"/>
          </a:xfrm>
        </p:spPr>
      </p:pic>
      <p:pic>
        <p:nvPicPr>
          <p:cNvPr id="6" name="Content Placeholder 7">
            <a:extLst>
              <a:ext uri="{FF2B5EF4-FFF2-40B4-BE49-F238E27FC236}">
                <a16:creationId xmlns:a16="http://schemas.microsoft.com/office/drawing/2014/main" id="{7FCA0D1A-1211-B848-914E-6063088A336F}"/>
              </a:ext>
            </a:extLst>
          </p:cNvPr>
          <p:cNvPicPr>
            <a:picLocks noChangeAspect="1"/>
          </p:cNvPicPr>
          <p:nvPr/>
        </p:nvPicPr>
        <p:blipFill>
          <a:blip r:embed="rId5"/>
          <a:stretch>
            <a:fillRect/>
          </a:stretch>
        </p:blipFill>
        <p:spPr>
          <a:xfrm>
            <a:off x="3822042" y="2622799"/>
            <a:ext cx="4008344" cy="2354902"/>
          </a:xfrm>
          <a:prstGeom prst="rect">
            <a:avLst/>
          </a:prstGeom>
        </p:spPr>
      </p:pic>
      <p:pic>
        <p:nvPicPr>
          <p:cNvPr id="8" name="Picture 7">
            <a:extLst>
              <a:ext uri="{FF2B5EF4-FFF2-40B4-BE49-F238E27FC236}">
                <a16:creationId xmlns:a16="http://schemas.microsoft.com/office/drawing/2014/main" id="{605B42BB-1B4F-3B45-A0C1-52A3CCF31563}"/>
              </a:ext>
            </a:extLst>
          </p:cNvPr>
          <p:cNvPicPr>
            <a:picLocks noChangeAspect="1"/>
          </p:cNvPicPr>
          <p:nvPr/>
        </p:nvPicPr>
        <p:blipFill rotWithShape="1">
          <a:blip r:embed="rId6"/>
          <a:srcRect t="3583"/>
          <a:stretch/>
        </p:blipFill>
        <p:spPr>
          <a:xfrm>
            <a:off x="8125904" y="2617576"/>
            <a:ext cx="3756974" cy="1933664"/>
          </a:xfrm>
          <a:prstGeom prst="rect">
            <a:avLst/>
          </a:prstGeom>
        </p:spPr>
      </p:pic>
      <p:sp>
        <p:nvSpPr>
          <p:cNvPr id="9" name="TextBox 8">
            <a:extLst>
              <a:ext uri="{FF2B5EF4-FFF2-40B4-BE49-F238E27FC236}">
                <a16:creationId xmlns:a16="http://schemas.microsoft.com/office/drawing/2014/main" id="{4DA87D43-6751-E045-9859-51EF9A7373EF}"/>
              </a:ext>
            </a:extLst>
          </p:cNvPr>
          <p:cNvSpPr txBox="1"/>
          <p:nvPr/>
        </p:nvSpPr>
        <p:spPr>
          <a:xfrm>
            <a:off x="423421" y="1973157"/>
            <a:ext cx="3103103" cy="338554"/>
          </a:xfrm>
          <a:prstGeom prst="rect">
            <a:avLst/>
          </a:prstGeom>
          <a:noFill/>
        </p:spPr>
        <p:txBody>
          <a:bodyPr wrap="square" rtlCol="0">
            <a:spAutoFit/>
          </a:bodyPr>
          <a:lstStyle/>
          <a:p>
            <a:r>
              <a:rPr lang="en-US" sz="1600" dirty="0"/>
              <a:t>1. Labeled Data </a:t>
            </a:r>
          </a:p>
        </p:txBody>
      </p:sp>
      <p:sp>
        <p:nvSpPr>
          <p:cNvPr id="10" name="TextBox 9">
            <a:extLst>
              <a:ext uri="{FF2B5EF4-FFF2-40B4-BE49-F238E27FC236}">
                <a16:creationId xmlns:a16="http://schemas.microsoft.com/office/drawing/2014/main" id="{37559B8C-B6F0-BD4C-8C27-E9D1DDA93F8C}"/>
              </a:ext>
            </a:extLst>
          </p:cNvPr>
          <p:cNvSpPr txBox="1"/>
          <p:nvPr/>
        </p:nvSpPr>
        <p:spPr>
          <a:xfrm>
            <a:off x="4138367" y="1973157"/>
            <a:ext cx="3572759" cy="338554"/>
          </a:xfrm>
          <a:prstGeom prst="rect">
            <a:avLst/>
          </a:prstGeom>
          <a:noFill/>
        </p:spPr>
        <p:txBody>
          <a:bodyPr wrap="square" rtlCol="0">
            <a:spAutoFit/>
          </a:bodyPr>
          <a:lstStyle/>
          <a:p>
            <a:r>
              <a:rPr lang="en-US" sz="1600" dirty="0">
                <a:sym typeface="Wingdings" pitchFamily="2" charset="2"/>
              </a:rPr>
              <a:t>2. Supervised learning algorithm </a:t>
            </a:r>
            <a:endParaRPr lang="en-US" sz="1600" dirty="0"/>
          </a:p>
        </p:txBody>
      </p:sp>
      <p:sp>
        <p:nvSpPr>
          <p:cNvPr id="11" name="TextBox 10">
            <a:extLst>
              <a:ext uri="{FF2B5EF4-FFF2-40B4-BE49-F238E27FC236}">
                <a16:creationId xmlns:a16="http://schemas.microsoft.com/office/drawing/2014/main" id="{6BE9CA5E-DC2E-EE43-9F5C-A3F81A73F41F}"/>
              </a:ext>
            </a:extLst>
          </p:cNvPr>
          <p:cNvSpPr txBox="1"/>
          <p:nvPr/>
        </p:nvSpPr>
        <p:spPr>
          <a:xfrm>
            <a:off x="8125904" y="1968956"/>
            <a:ext cx="3721427" cy="338554"/>
          </a:xfrm>
          <a:prstGeom prst="rect">
            <a:avLst/>
          </a:prstGeom>
          <a:noFill/>
        </p:spPr>
        <p:txBody>
          <a:bodyPr wrap="square" rtlCol="0">
            <a:spAutoFit/>
          </a:bodyPr>
          <a:lstStyle/>
          <a:p>
            <a:r>
              <a:rPr lang="en-US" sz="1600" dirty="0">
                <a:sym typeface="Wingdings" pitchFamily="2" charset="2"/>
              </a:rPr>
              <a:t>3. Predict classification of unlabeled data</a:t>
            </a:r>
            <a:endParaRPr lang="en-US" sz="1600" dirty="0"/>
          </a:p>
        </p:txBody>
      </p:sp>
      <p:cxnSp>
        <p:nvCxnSpPr>
          <p:cNvPr id="16" name="Straight Arrow Connector 15">
            <a:extLst>
              <a:ext uri="{FF2B5EF4-FFF2-40B4-BE49-F238E27FC236}">
                <a16:creationId xmlns:a16="http://schemas.microsoft.com/office/drawing/2014/main" id="{1A415C33-A446-134D-84D9-F8F60BF6F7DA}"/>
              </a:ext>
            </a:extLst>
          </p:cNvPr>
          <p:cNvCxnSpPr/>
          <p:nvPr/>
        </p:nvCxnSpPr>
        <p:spPr>
          <a:xfrm>
            <a:off x="1974972" y="2142434"/>
            <a:ext cx="20597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DAED55-D1E7-0544-90C7-80141ED01BEB}"/>
              </a:ext>
            </a:extLst>
          </p:cNvPr>
          <p:cNvCxnSpPr/>
          <p:nvPr/>
        </p:nvCxnSpPr>
        <p:spPr>
          <a:xfrm>
            <a:off x="6998878" y="2142434"/>
            <a:ext cx="10972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6477B8-2F8A-E74E-B1F7-343BAB40CE46}"/>
              </a:ext>
            </a:extLst>
          </p:cNvPr>
          <p:cNvSpPr txBox="1"/>
          <p:nvPr/>
        </p:nvSpPr>
        <p:spPr>
          <a:xfrm>
            <a:off x="423420" y="4710977"/>
            <a:ext cx="3103103" cy="523220"/>
          </a:xfrm>
          <a:prstGeom prst="rect">
            <a:avLst/>
          </a:prstGeom>
          <a:noFill/>
        </p:spPr>
        <p:txBody>
          <a:bodyPr wrap="square" rtlCol="0">
            <a:spAutoFit/>
          </a:bodyPr>
          <a:lstStyle/>
          <a:p>
            <a:r>
              <a:rPr lang="en-US" sz="1400" dirty="0"/>
              <a:t>a) Example still image from </a:t>
            </a:r>
            <a:r>
              <a:rPr lang="en-US" sz="1400" b="1" dirty="0"/>
              <a:t>training</a:t>
            </a:r>
            <a:r>
              <a:rPr lang="en-US" sz="1400" dirty="0"/>
              <a:t> set b) Ground truth depth map</a:t>
            </a:r>
          </a:p>
        </p:txBody>
      </p:sp>
      <p:sp>
        <p:nvSpPr>
          <p:cNvPr id="19" name="TextBox 18">
            <a:extLst>
              <a:ext uri="{FF2B5EF4-FFF2-40B4-BE49-F238E27FC236}">
                <a16:creationId xmlns:a16="http://schemas.microsoft.com/office/drawing/2014/main" id="{14557943-6BBC-344A-B4A3-006931D3B05F}"/>
              </a:ext>
            </a:extLst>
          </p:cNvPr>
          <p:cNvSpPr txBox="1"/>
          <p:nvPr/>
        </p:nvSpPr>
        <p:spPr>
          <a:xfrm>
            <a:off x="4138367" y="5062544"/>
            <a:ext cx="2912882" cy="523220"/>
          </a:xfrm>
          <a:prstGeom prst="rect">
            <a:avLst/>
          </a:prstGeom>
          <a:noFill/>
        </p:spPr>
        <p:txBody>
          <a:bodyPr wrap="square" rtlCol="0">
            <a:spAutoFit/>
          </a:bodyPr>
          <a:lstStyle/>
          <a:p>
            <a:r>
              <a:rPr lang="en-US" sz="1400" dirty="0"/>
              <a:t>Image features extracted at multiple spatial scales (local &amp; global) </a:t>
            </a:r>
          </a:p>
        </p:txBody>
      </p:sp>
      <p:sp>
        <p:nvSpPr>
          <p:cNvPr id="20" name="TextBox 19">
            <a:extLst>
              <a:ext uri="{FF2B5EF4-FFF2-40B4-BE49-F238E27FC236}">
                <a16:creationId xmlns:a16="http://schemas.microsoft.com/office/drawing/2014/main" id="{6A15A6B8-D76E-7E41-AE3C-6F5F3B5F1B93}"/>
              </a:ext>
            </a:extLst>
          </p:cNvPr>
          <p:cNvSpPr txBox="1"/>
          <p:nvPr/>
        </p:nvSpPr>
        <p:spPr>
          <a:xfrm>
            <a:off x="8125904" y="4626134"/>
            <a:ext cx="3642676" cy="523220"/>
          </a:xfrm>
          <a:prstGeom prst="rect">
            <a:avLst/>
          </a:prstGeom>
          <a:noFill/>
        </p:spPr>
        <p:txBody>
          <a:bodyPr wrap="square" rtlCol="0">
            <a:spAutoFit/>
          </a:bodyPr>
          <a:lstStyle/>
          <a:p>
            <a:r>
              <a:rPr lang="en-US" sz="1400" dirty="0"/>
              <a:t>a) Example still image from </a:t>
            </a:r>
            <a:r>
              <a:rPr lang="en-US" sz="1400" b="1" dirty="0"/>
              <a:t>testing</a:t>
            </a:r>
            <a:r>
              <a:rPr lang="en-US" sz="1400" dirty="0"/>
              <a:t> set </a:t>
            </a:r>
          </a:p>
          <a:p>
            <a:r>
              <a:rPr lang="en-US" sz="1400" dirty="0"/>
              <a:t>b) Predicted depth map </a:t>
            </a:r>
            <a:r>
              <a:rPr lang="en-US" sz="1400" dirty="0">
                <a:sym typeface="Wingdings" pitchFamily="2" charset="2"/>
              </a:rPr>
              <a:t> extract cue values</a:t>
            </a:r>
            <a:endParaRPr lang="en-US" sz="1400" dirty="0"/>
          </a:p>
        </p:txBody>
      </p:sp>
      <p:sp>
        <p:nvSpPr>
          <p:cNvPr id="21" name="TextBox 20">
            <a:extLst>
              <a:ext uri="{FF2B5EF4-FFF2-40B4-BE49-F238E27FC236}">
                <a16:creationId xmlns:a16="http://schemas.microsoft.com/office/drawing/2014/main" id="{CE64B73B-F8DB-8C40-8399-F9E1A492FD66}"/>
              </a:ext>
            </a:extLst>
          </p:cNvPr>
          <p:cNvSpPr txBox="1"/>
          <p:nvPr/>
        </p:nvSpPr>
        <p:spPr>
          <a:xfrm>
            <a:off x="298626" y="6484466"/>
            <a:ext cx="10930381" cy="261610"/>
          </a:xfrm>
          <a:prstGeom prst="rect">
            <a:avLst/>
          </a:prstGeom>
          <a:noFill/>
        </p:spPr>
        <p:txBody>
          <a:bodyPr wrap="square" rtlCol="0">
            <a:spAutoFit/>
          </a:bodyPr>
          <a:lstStyle/>
          <a:p>
            <a:r>
              <a:rPr lang="en-US" sz="1100" dirty="0"/>
              <a:t>Saxena, A., Chung, S.H., &amp; Ng, A. Y. (2007). 3-D Depth Reconstruction from a Single Still Image. </a:t>
            </a:r>
          </a:p>
        </p:txBody>
      </p:sp>
      <p:sp>
        <p:nvSpPr>
          <p:cNvPr id="3" name="TextBox 2">
            <a:extLst>
              <a:ext uri="{FF2B5EF4-FFF2-40B4-BE49-F238E27FC236}">
                <a16:creationId xmlns:a16="http://schemas.microsoft.com/office/drawing/2014/main" id="{1D2AAAD9-0155-174D-A3B6-DEE1EA5EDEBE}"/>
              </a:ext>
            </a:extLst>
          </p:cNvPr>
          <p:cNvSpPr txBox="1"/>
          <p:nvPr/>
        </p:nvSpPr>
        <p:spPr>
          <a:xfrm>
            <a:off x="8327991" y="5149354"/>
            <a:ext cx="3352800" cy="1877437"/>
          </a:xfrm>
          <a:prstGeom prst="rect">
            <a:avLst/>
          </a:prstGeom>
          <a:noFill/>
        </p:spPr>
        <p:txBody>
          <a:bodyPr wrap="square" rtlCol="0">
            <a:spAutoFit/>
          </a:bodyPr>
          <a:lstStyle/>
          <a:p>
            <a:r>
              <a:rPr lang="en-US" sz="1400" b="1" dirty="0"/>
              <a:t>Relative Cue Values: </a:t>
            </a:r>
          </a:p>
          <a:p>
            <a:r>
              <a:rPr lang="en-US" sz="1400" dirty="0"/>
              <a:t>Image 1 = [2.3, 1.2, 0.5 …]</a:t>
            </a:r>
          </a:p>
          <a:p>
            <a:r>
              <a:rPr lang="en-US" sz="1400" dirty="0"/>
              <a:t>.</a:t>
            </a:r>
          </a:p>
          <a:p>
            <a:r>
              <a:rPr lang="en-US" sz="1400" dirty="0"/>
              <a:t>.</a:t>
            </a:r>
          </a:p>
          <a:p>
            <a:r>
              <a:rPr lang="en-US" sz="1400" dirty="0"/>
              <a:t>.</a:t>
            </a:r>
          </a:p>
          <a:p>
            <a:r>
              <a:rPr lang="en-US" sz="1400" dirty="0"/>
              <a:t>Image N = [ground texture, linear perspective, monocular cues …]</a:t>
            </a:r>
          </a:p>
          <a:p>
            <a:endParaRPr lang="en-US" dirty="0"/>
          </a:p>
        </p:txBody>
      </p:sp>
      <p:sp>
        <p:nvSpPr>
          <p:cNvPr id="22" name="Rectangle 21">
            <a:extLst>
              <a:ext uri="{FF2B5EF4-FFF2-40B4-BE49-F238E27FC236}">
                <a16:creationId xmlns:a16="http://schemas.microsoft.com/office/drawing/2014/main" id="{9D155361-A628-C442-AE2C-BD0025F86687}"/>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23" name="Rectangle 22">
            <a:extLst>
              <a:ext uri="{FF2B5EF4-FFF2-40B4-BE49-F238E27FC236}">
                <a16:creationId xmlns:a16="http://schemas.microsoft.com/office/drawing/2014/main" id="{011A6FE8-7AE7-6C4A-A838-7442043C701D}"/>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24" name="Rectangle 23">
            <a:extLst>
              <a:ext uri="{FF2B5EF4-FFF2-40B4-BE49-F238E27FC236}">
                <a16:creationId xmlns:a16="http://schemas.microsoft.com/office/drawing/2014/main" id="{99DD93F9-4A10-D74D-B319-BBE9FAF06A35}"/>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custDataLst>
      <p:tags r:id="rId1"/>
    </p:custDataLst>
    <p:extLst>
      <p:ext uri="{BB962C8B-B14F-4D97-AF65-F5344CB8AC3E}">
        <p14:creationId xmlns:p14="http://schemas.microsoft.com/office/powerpoint/2010/main" val="1080797765"/>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9" grpId="0"/>
      <p:bldP spid="20" grpId="0"/>
      <p:bldP spid="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E422A-B0F8-634A-9FF6-CC76F5379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F44695-1DC4-434F-9FC0-4EE7F232F9D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79902-657E-A548-83B8-960ABCF75920}"/>
              </a:ext>
            </a:extLst>
          </p:cNvPr>
          <p:cNvPicPr>
            <a:picLocks noChangeAspect="1"/>
          </p:cNvPicPr>
          <p:nvPr/>
        </p:nvPicPr>
        <p:blipFill>
          <a:blip r:embed="rId2"/>
          <a:stretch>
            <a:fillRect/>
          </a:stretch>
        </p:blipFill>
        <p:spPr>
          <a:xfrm>
            <a:off x="988686" y="681037"/>
            <a:ext cx="8890000" cy="5461000"/>
          </a:xfrm>
          <a:prstGeom prst="rect">
            <a:avLst/>
          </a:prstGeom>
        </p:spPr>
      </p:pic>
    </p:spTree>
    <p:extLst>
      <p:ext uri="{BB962C8B-B14F-4D97-AF65-F5344CB8AC3E}">
        <p14:creationId xmlns:p14="http://schemas.microsoft.com/office/powerpoint/2010/main" val="9760629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810492" y="240816"/>
            <a:ext cx="10515600" cy="1144639"/>
          </a:xfrm>
        </p:spPr>
        <p:txBody>
          <a:bodyPr>
            <a:normAutofit/>
          </a:bodyPr>
          <a:lstStyle/>
          <a:p>
            <a:r>
              <a:rPr lang="en-US" dirty="0"/>
              <a:t>Ground Truth Depth Cue Coding </a:t>
            </a:r>
          </a:p>
        </p:txBody>
      </p:sp>
      <p:sp>
        <p:nvSpPr>
          <p:cNvPr id="12" name="TextBox 11">
            <a:extLst>
              <a:ext uri="{FF2B5EF4-FFF2-40B4-BE49-F238E27FC236}">
                <a16:creationId xmlns:a16="http://schemas.microsoft.com/office/drawing/2014/main" id="{7AC744B8-9182-DB4A-9B13-0914B6D3C258}"/>
              </a:ext>
            </a:extLst>
          </p:cNvPr>
          <p:cNvSpPr txBox="1"/>
          <p:nvPr/>
        </p:nvSpPr>
        <p:spPr>
          <a:xfrm>
            <a:off x="810492" y="1294625"/>
            <a:ext cx="10633364" cy="2031325"/>
          </a:xfrm>
          <a:prstGeom prst="rect">
            <a:avLst/>
          </a:prstGeom>
          <a:noFill/>
        </p:spPr>
        <p:txBody>
          <a:bodyPr wrap="square" rtlCol="0">
            <a:spAutoFit/>
          </a:bodyPr>
          <a:lstStyle/>
          <a:p>
            <a:r>
              <a:rPr lang="en-US" dirty="0"/>
              <a:t>Visible Ground Plane: Script that calculates percentage of ground plane in a scene using object segmentation </a:t>
            </a:r>
          </a:p>
          <a:p>
            <a:endParaRPr lang="en-US" dirty="0"/>
          </a:p>
          <a:p>
            <a:r>
              <a:rPr lang="en-US" dirty="0"/>
              <a:t>Angular Declination: Trigonometric solution using eye height and object segmentation</a:t>
            </a:r>
          </a:p>
          <a:p>
            <a:br>
              <a:rPr lang="en-US" dirty="0"/>
            </a:br>
            <a:r>
              <a:rPr lang="en-US" dirty="0"/>
              <a:t>Familiar Size: Calculate clutter score of objects in the scene  </a:t>
            </a:r>
          </a:p>
          <a:p>
            <a:endParaRPr lang="en-US" dirty="0"/>
          </a:p>
          <a:p>
            <a:r>
              <a:rPr lang="en-US" dirty="0"/>
              <a:t>Linear Perspective: Extend object edges to determine vanishing point </a:t>
            </a:r>
            <a:r>
              <a:rPr lang="en-US" dirty="0">
                <a:sym typeface="Wingdings" pitchFamily="2" charset="2"/>
              </a:rPr>
              <a:t> Quantify degree of convergence </a:t>
            </a:r>
            <a:endParaRPr lang="en-US" dirty="0"/>
          </a:p>
        </p:txBody>
      </p:sp>
      <p:pic>
        <p:nvPicPr>
          <p:cNvPr id="14" name="Picture 13" descr="A dining room table&#10;&#10;Description automatically generated">
            <a:extLst>
              <a:ext uri="{FF2B5EF4-FFF2-40B4-BE49-F238E27FC236}">
                <a16:creationId xmlns:a16="http://schemas.microsoft.com/office/drawing/2014/main" id="{74FC3C40-B15B-D149-82D3-A3C019904B44}"/>
              </a:ext>
            </a:extLst>
          </p:cNvPr>
          <p:cNvPicPr>
            <a:picLocks noChangeAspect="1"/>
          </p:cNvPicPr>
          <p:nvPr/>
        </p:nvPicPr>
        <p:blipFill>
          <a:blip r:embed="rId4"/>
          <a:stretch>
            <a:fillRect/>
          </a:stretch>
        </p:blipFill>
        <p:spPr>
          <a:xfrm>
            <a:off x="4405747" y="4032078"/>
            <a:ext cx="3560617" cy="2585106"/>
          </a:xfrm>
          <a:prstGeom prst="rect">
            <a:avLst/>
          </a:prstGeom>
        </p:spPr>
      </p:pic>
      <p:pic>
        <p:nvPicPr>
          <p:cNvPr id="25" name="Picture 24" descr="A bed in a room&#10;&#10;Description automatically generated">
            <a:extLst>
              <a:ext uri="{FF2B5EF4-FFF2-40B4-BE49-F238E27FC236}">
                <a16:creationId xmlns:a16="http://schemas.microsoft.com/office/drawing/2014/main" id="{B992A269-6611-2144-AD94-881A9F9CEBC4}"/>
              </a:ext>
            </a:extLst>
          </p:cNvPr>
          <p:cNvPicPr>
            <a:picLocks noChangeAspect="1"/>
          </p:cNvPicPr>
          <p:nvPr/>
        </p:nvPicPr>
        <p:blipFill>
          <a:blip r:embed="rId5"/>
          <a:stretch>
            <a:fillRect/>
          </a:stretch>
        </p:blipFill>
        <p:spPr>
          <a:xfrm>
            <a:off x="8367263" y="4032078"/>
            <a:ext cx="3560617" cy="2585106"/>
          </a:xfrm>
          <a:prstGeom prst="rect">
            <a:avLst/>
          </a:prstGeom>
        </p:spPr>
      </p:pic>
      <p:pic>
        <p:nvPicPr>
          <p:cNvPr id="27" name="Picture 26" descr="A screen shot of a living room&#10;&#10;Description automatically generated">
            <a:extLst>
              <a:ext uri="{FF2B5EF4-FFF2-40B4-BE49-F238E27FC236}">
                <a16:creationId xmlns:a16="http://schemas.microsoft.com/office/drawing/2014/main" id="{31F08A9A-8C5E-4540-A989-82FDCF97D6EA}"/>
              </a:ext>
            </a:extLst>
          </p:cNvPr>
          <p:cNvPicPr>
            <a:picLocks noChangeAspect="1"/>
          </p:cNvPicPr>
          <p:nvPr/>
        </p:nvPicPr>
        <p:blipFill>
          <a:blip r:embed="rId6"/>
          <a:stretch>
            <a:fillRect/>
          </a:stretch>
        </p:blipFill>
        <p:spPr>
          <a:xfrm>
            <a:off x="444230" y="4032078"/>
            <a:ext cx="3560618" cy="2585106"/>
          </a:xfrm>
          <a:prstGeom prst="rect">
            <a:avLst/>
          </a:prstGeom>
        </p:spPr>
      </p:pic>
      <p:pic>
        <p:nvPicPr>
          <p:cNvPr id="29" name="Picture 28" descr="A large room&#10;&#10;Description automatically generated">
            <a:extLst>
              <a:ext uri="{FF2B5EF4-FFF2-40B4-BE49-F238E27FC236}">
                <a16:creationId xmlns:a16="http://schemas.microsoft.com/office/drawing/2014/main" id="{4267889B-70E1-6844-8838-8FE13B57F96B}"/>
              </a:ext>
            </a:extLst>
          </p:cNvPr>
          <p:cNvPicPr>
            <a:picLocks noChangeAspect="1"/>
          </p:cNvPicPr>
          <p:nvPr/>
        </p:nvPicPr>
        <p:blipFill>
          <a:blip r:embed="rId7"/>
          <a:stretch>
            <a:fillRect/>
          </a:stretch>
        </p:blipFill>
        <p:spPr>
          <a:xfrm>
            <a:off x="8367263" y="4032078"/>
            <a:ext cx="3560617" cy="2585106"/>
          </a:xfrm>
          <a:prstGeom prst="rect">
            <a:avLst/>
          </a:prstGeom>
        </p:spPr>
      </p:pic>
      <p:pic>
        <p:nvPicPr>
          <p:cNvPr id="31" name="Picture 30" descr="A screen shot of a living room&#10;&#10;Description automatically generated">
            <a:extLst>
              <a:ext uri="{FF2B5EF4-FFF2-40B4-BE49-F238E27FC236}">
                <a16:creationId xmlns:a16="http://schemas.microsoft.com/office/drawing/2014/main" id="{5C4F270F-3567-D74F-BC6D-C2D44C4ADFF0}"/>
              </a:ext>
            </a:extLst>
          </p:cNvPr>
          <p:cNvPicPr>
            <a:picLocks noChangeAspect="1"/>
          </p:cNvPicPr>
          <p:nvPr/>
        </p:nvPicPr>
        <p:blipFill>
          <a:blip r:embed="rId8"/>
          <a:stretch>
            <a:fillRect/>
          </a:stretch>
        </p:blipFill>
        <p:spPr>
          <a:xfrm>
            <a:off x="444230" y="4032078"/>
            <a:ext cx="3560618" cy="2585106"/>
          </a:xfrm>
          <a:prstGeom prst="rect">
            <a:avLst/>
          </a:prstGeom>
        </p:spPr>
      </p:pic>
      <p:pic>
        <p:nvPicPr>
          <p:cNvPr id="33" name="Picture 32" descr="A picture containing indoor, table, chair, room&#10;&#10;Description automatically generated">
            <a:extLst>
              <a:ext uri="{FF2B5EF4-FFF2-40B4-BE49-F238E27FC236}">
                <a16:creationId xmlns:a16="http://schemas.microsoft.com/office/drawing/2014/main" id="{7C0B86FA-5EE0-0D4F-9489-71B2A8BF7060}"/>
              </a:ext>
            </a:extLst>
          </p:cNvPr>
          <p:cNvPicPr>
            <a:picLocks noChangeAspect="1"/>
          </p:cNvPicPr>
          <p:nvPr/>
        </p:nvPicPr>
        <p:blipFill>
          <a:blip r:embed="rId9"/>
          <a:stretch>
            <a:fillRect/>
          </a:stretch>
        </p:blipFill>
        <p:spPr>
          <a:xfrm>
            <a:off x="4405747" y="4032078"/>
            <a:ext cx="3560618" cy="2585106"/>
          </a:xfrm>
          <a:prstGeom prst="rect">
            <a:avLst/>
          </a:prstGeom>
        </p:spPr>
      </p:pic>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37" name="TextBox 36">
            <a:extLst>
              <a:ext uri="{FF2B5EF4-FFF2-40B4-BE49-F238E27FC236}">
                <a16:creationId xmlns:a16="http://schemas.microsoft.com/office/drawing/2014/main" id="{3D75E07F-280D-C742-8168-0FFD9C54C6C2}"/>
              </a:ext>
            </a:extLst>
          </p:cNvPr>
          <p:cNvSpPr txBox="1"/>
          <p:nvPr/>
        </p:nvSpPr>
        <p:spPr>
          <a:xfrm>
            <a:off x="378914" y="3575957"/>
            <a:ext cx="4666613" cy="646331"/>
          </a:xfrm>
          <a:prstGeom prst="rect">
            <a:avLst/>
          </a:prstGeom>
          <a:noFill/>
        </p:spPr>
        <p:txBody>
          <a:bodyPr wrap="square" rtlCol="0">
            <a:spAutoFit/>
          </a:bodyPr>
          <a:lstStyle/>
          <a:p>
            <a:r>
              <a:rPr lang="en-US" b="1" dirty="0"/>
              <a:t>Stimuli: </a:t>
            </a:r>
            <a:r>
              <a:rPr lang="en-US" dirty="0"/>
              <a:t>Scenes from the SUN database </a:t>
            </a:r>
          </a:p>
          <a:p>
            <a:endParaRPr lang="en-US" dirty="0"/>
          </a:p>
        </p:txBody>
      </p:sp>
    </p:spTree>
    <p:custDataLst>
      <p:tags r:id="rId1"/>
    </p:custDataLst>
    <p:extLst>
      <p:ext uri="{BB962C8B-B14F-4D97-AF65-F5344CB8AC3E}">
        <p14:creationId xmlns:p14="http://schemas.microsoft.com/office/powerpoint/2010/main" val="409390767"/>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2EFF8-28FC-3F44-801C-687DB2DBE48C}"/>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2253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3394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3" name="Rectangle 52">
            <a:extLst>
              <a:ext uri="{FF2B5EF4-FFF2-40B4-BE49-F238E27FC236}">
                <a16:creationId xmlns:a16="http://schemas.microsoft.com/office/drawing/2014/main" id="{78DCBE73-F51F-4D4F-A996-FAC68785389D}"/>
              </a:ext>
            </a:extLst>
          </p:cNvPr>
          <p:cNvSpPr/>
          <p:nvPr/>
        </p:nvSpPr>
        <p:spPr>
          <a:xfrm>
            <a:off x="6007451" y="3999225"/>
            <a:ext cx="5811136"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07878E4-018C-5044-AF40-D5D003E98582}"/>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44" name="Rectangle 43">
            <a:extLst>
              <a:ext uri="{FF2B5EF4-FFF2-40B4-BE49-F238E27FC236}">
                <a16:creationId xmlns:a16="http://schemas.microsoft.com/office/drawing/2014/main" id="{A6E7A33F-30E7-254B-897C-C59122ABA351}"/>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1" name="Rectangle 50">
            <a:extLst>
              <a:ext uri="{FF2B5EF4-FFF2-40B4-BE49-F238E27FC236}">
                <a16:creationId xmlns:a16="http://schemas.microsoft.com/office/drawing/2014/main" id="{29078F21-EADE-784A-AD45-84F1E5401927}"/>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172725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36" grpId="0" animBg="1"/>
      <p:bldP spid="37" grpId="0" animBg="1"/>
      <p:bldP spid="38" grpId="0" animBg="1"/>
      <p:bldP spid="39" grpId="0" animBg="1"/>
      <p:bldP spid="40" grpId="0" animBg="1"/>
      <p:bldP spid="41" grpId="0"/>
      <p:bldP spid="43" grpId="0"/>
      <p:bldP spid="45" grpId="0"/>
      <p:bldP spid="46" grpId="0"/>
      <p:bldP spid="47" grpId="0" animBg="1"/>
      <p:bldP spid="48" grpId="0" animBg="1"/>
      <p:bldP spid="49" grpId="0"/>
      <p:bldP spid="50" grpId="0"/>
      <p:bldP spid="52" grpId="0"/>
      <p:bldP spid="5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764081" y="1743487"/>
            <a:ext cx="1321880"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77133" y="5855705"/>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4753" y="439076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3" name="Rectangle 2">
            <a:extLst>
              <a:ext uri="{FF2B5EF4-FFF2-40B4-BE49-F238E27FC236}">
                <a16:creationId xmlns:a16="http://schemas.microsoft.com/office/drawing/2014/main" id="{8FA65BC3-DC3A-F940-98CB-446789ACBB92}"/>
              </a:ext>
            </a:extLst>
          </p:cNvPr>
          <p:cNvSpPr/>
          <p:nvPr/>
        </p:nvSpPr>
        <p:spPr>
          <a:xfrm>
            <a:off x="9157175" y="3999225"/>
            <a:ext cx="2661412" cy="24113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DBBAFEE6-8509-EB4D-9DEA-69098D40270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DBDD728B-0C22-1244-99B3-184D018441D9}"/>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
        <p:nvSpPr>
          <p:cNvPr id="51" name="Rectangle 50">
            <a:extLst>
              <a:ext uri="{FF2B5EF4-FFF2-40B4-BE49-F238E27FC236}">
                <a16:creationId xmlns:a16="http://schemas.microsoft.com/office/drawing/2014/main" id="{D893441C-1215-924B-9BEF-497EEBB73F87}"/>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3" name="Rectangle 52">
            <a:extLst>
              <a:ext uri="{FF2B5EF4-FFF2-40B4-BE49-F238E27FC236}">
                <a16:creationId xmlns:a16="http://schemas.microsoft.com/office/drawing/2014/main" id="{B38F9767-D49C-C44C-8477-5C7BABD78314}"/>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4" name="Rectangle 53">
            <a:extLst>
              <a:ext uri="{FF2B5EF4-FFF2-40B4-BE49-F238E27FC236}">
                <a16:creationId xmlns:a16="http://schemas.microsoft.com/office/drawing/2014/main" id="{294939EE-5CBF-144A-B056-12F60D3C3924}"/>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Tree>
    <p:extLst>
      <p:ext uri="{BB962C8B-B14F-4D97-AF65-F5344CB8AC3E}">
        <p14:creationId xmlns:p14="http://schemas.microsoft.com/office/powerpoint/2010/main" val="6832492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485236-8CA4-1C4F-BFBE-D54B0216EDE1}"/>
              </a:ext>
            </a:extLst>
          </p:cNvPr>
          <p:cNvSpPr/>
          <p:nvPr/>
        </p:nvSpPr>
        <p:spPr>
          <a:xfrm>
            <a:off x="2985827" y="3624420"/>
            <a:ext cx="8940748" cy="293627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living room filled with furniture and a tv&#10;&#10;Description automatically generated">
            <a:extLst>
              <a:ext uri="{FF2B5EF4-FFF2-40B4-BE49-F238E27FC236}">
                <a16:creationId xmlns:a16="http://schemas.microsoft.com/office/drawing/2014/main" id="{A53CC0EE-ED2F-934C-8DFB-4D5C7DB6EC8B}"/>
              </a:ext>
            </a:extLst>
          </p:cNvPr>
          <p:cNvPicPr>
            <a:picLocks noChangeAspect="1"/>
          </p:cNvPicPr>
          <p:nvPr/>
        </p:nvPicPr>
        <p:blipFill rotWithShape="1">
          <a:blip r:embed="rId3"/>
          <a:srcRect t="3774" b="7677"/>
          <a:stretch/>
        </p:blipFill>
        <p:spPr>
          <a:xfrm>
            <a:off x="251394" y="1429429"/>
            <a:ext cx="5917117" cy="1938632"/>
          </a:xfrm>
          <a:prstGeom prst="rect">
            <a:avLst/>
          </a:prstGeom>
        </p:spPr>
      </p:pic>
      <p:sp>
        <p:nvSpPr>
          <p:cNvPr id="5" name="TextBox 4">
            <a:extLst>
              <a:ext uri="{FF2B5EF4-FFF2-40B4-BE49-F238E27FC236}">
                <a16:creationId xmlns:a16="http://schemas.microsoft.com/office/drawing/2014/main" id="{DA052C59-4A2B-7B4E-8D0D-EF1B81506E5F}"/>
              </a:ext>
            </a:extLst>
          </p:cNvPr>
          <p:cNvSpPr txBox="1"/>
          <p:nvPr/>
        </p:nvSpPr>
        <p:spPr>
          <a:xfrm>
            <a:off x="6168511" y="1395861"/>
            <a:ext cx="4301871" cy="584775"/>
          </a:xfrm>
          <a:prstGeom prst="rect">
            <a:avLst/>
          </a:prstGeom>
          <a:noFill/>
        </p:spPr>
        <p:txBody>
          <a:bodyPr wrap="square" rtlCol="0">
            <a:spAutoFit/>
          </a:bodyPr>
          <a:lstStyle/>
          <a:p>
            <a:r>
              <a:rPr lang="en-US" sz="1600" b="1" dirty="0"/>
              <a:t>Mechanical Turk Task: </a:t>
            </a:r>
            <a:r>
              <a:rPr lang="en-US" sz="1600" i="1" dirty="0"/>
              <a:t>Which target is closer or further away?</a:t>
            </a:r>
          </a:p>
        </p:txBody>
      </p:sp>
      <p:sp>
        <p:nvSpPr>
          <p:cNvPr id="9" name="Bent Arrow 8">
            <a:extLst>
              <a:ext uri="{FF2B5EF4-FFF2-40B4-BE49-F238E27FC236}">
                <a16:creationId xmlns:a16="http://schemas.microsoft.com/office/drawing/2014/main" id="{61011768-6BA4-604E-B98A-9F0724CF1191}"/>
              </a:ext>
            </a:extLst>
          </p:cNvPr>
          <p:cNvSpPr/>
          <p:nvPr/>
        </p:nvSpPr>
        <p:spPr>
          <a:xfrm rot="16200000" flipH="1" flipV="1">
            <a:off x="6691765" y="1671172"/>
            <a:ext cx="1466511" cy="2304287"/>
          </a:xfrm>
          <a:prstGeom prst="bentArrow">
            <a:avLst>
              <a:gd name="adj1" fmla="val 10640"/>
              <a:gd name="adj2" fmla="val 18614"/>
              <a:gd name="adj3" fmla="val 30214"/>
              <a:gd name="adj4" fmla="val 4131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BF4C4C50-43C8-3942-B592-14707A39C5A2}"/>
              </a:ext>
            </a:extLst>
          </p:cNvPr>
          <p:cNvSpPr txBox="1"/>
          <p:nvPr/>
        </p:nvSpPr>
        <p:spPr>
          <a:xfrm>
            <a:off x="265425" y="3489940"/>
            <a:ext cx="2461327" cy="2092881"/>
          </a:xfrm>
          <a:prstGeom prst="rect">
            <a:avLst/>
          </a:prstGeom>
          <a:noFill/>
        </p:spPr>
        <p:txBody>
          <a:bodyPr wrap="square" rtlCol="0">
            <a:spAutoFit/>
          </a:bodyPr>
          <a:lstStyle/>
          <a:p>
            <a:r>
              <a:rPr lang="en-US" sz="1300" b="1" dirty="0"/>
              <a:t>Stimuli: </a:t>
            </a:r>
            <a:r>
              <a:rPr lang="en-US" sz="1300" dirty="0"/>
              <a:t>Scene pairs from the SUN database </a:t>
            </a:r>
          </a:p>
          <a:p>
            <a:endParaRPr lang="en-US" sz="1300" b="1" dirty="0"/>
          </a:p>
          <a:p>
            <a:r>
              <a:rPr lang="en-US" sz="1300" b="1" dirty="0"/>
              <a:t>Relative Cue Values: </a:t>
            </a:r>
          </a:p>
          <a:p>
            <a:r>
              <a:rPr lang="en-US" sz="1300" dirty="0"/>
              <a:t>Image 1 = [2.3, 1.2, 0.5 …]</a:t>
            </a:r>
          </a:p>
          <a:p>
            <a:r>
              <a:rPr lang="en-US" sz="1300" dirty="0"/>
              <a:t>.</a:t>
            </a:r>
          </a:p>
          <a:p>
            <a:r>
              <a:rPr lang="en-US" sz="1300" dirty="0"/>
              <a:t>.</a:t>
            </a:r>
          </a:p>
          <a:p>
            <a:r>
              <a:rPr lang="en-US" sz="1300" dirty="0"/>
              <a:t>.</a:t>
            </a:r>
          </a:p>
          <a:p>
            <a:r>
              <a:rPr lang="en-US" sz="1300" dirty="0"/>
              <a:t>Image N = [ground texture, linear perspective, monocular cues …]</a:t>
            </a:r>
          </a:p>
        </p:txBody>
      </p:sp>
      <p:cxnSp>
        <p:nvCxnSpPr>
          <p:cNvPr id="15" name="Straight Arrow Connector 14">
            <a:extLst>
              <a:ext uri="{FF2B5EF4-FFF2-40B4-BE49-F238E27FC236}">
                <a16:creationId xmlns:a16="http://schemas.microsoft.com/office/drawing/2014/main" id="{C4EDA4B7-B255-B347-A42B-2F020A8F6A03}"/>
              </a:ext>
            </a:extLst>
          </p:cNvPr>
          <p:cNvCxnSpPr/>
          <p:nvPr/>
        </p:nvCxnSpPr>
        <p:spPr>
          <a:xfrm>
            <a:off x="3802287" y="5898117"/>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3A7D02D-2560-8B43-A886-4541267BF4A9}"/>
              </a:ext>
            </a:extLst>
          </p:cNvPr>
          <p:cNvCxnSpPr/>
          <p:nvPr/>
        </p:nvCxnSpPr>
        <p:spPr>
          <a:xfrm flipV="1">
            <a:off x="3809907" y="4433172"/>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0A3C4392-0319-7B47-B49A-B16CCCE1650E}"/>
                  </a:ext>
                </a:extLst>
              </p14:cNvPr>
              <p14:cNvContentPartPr/>
              <p14:nvPr/>
            </p14:nvContentPartPr>
            <p14:xfrm>
              <a:off x="3861977" y="4522707"/>
              <a:ext cx="2044065" cy="1318260"/>
            </p14:xfrm>
          </p:contentPart>
        </mc:Choice>
        <mc:Fallback xmlns="">
          <p:pic>
            <p:nvPicPr>
              <p:cNvPr id="17" name="Ink 16">
                <a:extLst>
                  <a:ext uri="{FF2B5EF4-FFF2-40B4-BE49-F238E27FC236}">
                    <a16:creationId xmlns:a16="http://schemas.microsoft.com/office/drawing/2014/main" id="{0A3C4392-0319-7B47-B49A-B16CCCE1650E}"/>
                  </a:ext>
                </a:extLst>
              </p:cNvPr>
              <p:cNvPicPr/>
              <p:nvPr/>
            </p:nvPicPr>
            <p:blipFill>
              <a:blip r:embed="rId5"/>
              <a:stretch>
                <a:fillRect/>
              </a:stretch>
            </p:blipFill>
            <p:spPr>
              <a:xfrm>
                <a:off x="3857658" y="4518387"/>
                <a:ext cx="2052703" cy="1326900"/>
              </a:xfrm>
              <a:prstGeom prst="rect">
                <a:avLst/>
              </a:prstGeom>
            </p:spPr>
          </p:pic>
        </mc:Fallback>
      </mc:AlternateContent>
      <p:cxnSp>
        <p:nvCxnSpPr>
          <p:cNvPr id="30" name="Straight Arrow Connector 29">
            <a:extLst>
              <a:ext uri="{FF2B5EF4-FFF2-40B4-BE49-F238E27FC236}">
                <a16:creationId xmlns:a16="http://schemas.microsoft.com/office/drawing/2014/main" id="{1C70D201-8B7D-B546-9FB5-25D6E2F428EC}"/>
              </a:ext>
            </a:extLst>
          </p:cNvPr>
          <p:cNvCxnSpPr/>
          <p:nvPr/>
        </p:nvCxnSpPr>
        <p:spPr>
          <a:xfrm flipV="1">
            <a:off x="6312025" y="5890630"/>
            <a:ext cx="283464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3111BDC-30AA-FA4C-812A-939FF2BE53C1}"/>
              </a:ext>
            </a:extLst>
          </p:cNvPr>
          <p:cNvCxnSpPr/>
          <p:nvPr/>
        </p:nvCxnSpPr>
        <p:spPr>
          <a:xfrm flipV="1">
            <a:off x="6321265" y="4423430"/>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32" name="Ink 31">
                <a:extLst>
                  <a:ext uri="{FF2B5EF4-FFF2-40B4-BE49-F238E27FC236}">
                    <a16:creationId xmlns:a16="http://schemas.microsoft.com/office/drawing/2014/main" id="{BE6E3451-966C-024F-A567-86370935FBD1}"/>
                  </a:ext>
                </a:extLst>
              </p14:cNvPr>
              <p14:cNvContentPartPr/>
              <p14:nvPr/>
            </p14:nvContentPartPr>
            <p14:xfrm>
              <a:off x="6406990" y="4480295"/>
              <a:ext cx="2755900" cy="1318260"/>
            </p14:xfrm>
          </p:contentPart>
        </mc:Choice>
        <mc:Fallback xmlns="">
          <p:pic>
            <p:nvPicPr>
              <p:cNvPr id="32" name="Ink 31">
                <a:extLst>
                  <a:ext uri="{FF2B5EF4-FFF2-40B4-BE49-F238E27FC236}">
                    <a16:creationId xmlns:a16="http://schemas.microsoft.com/office/drawing/2014/main" id="{BE6E3451-966C-024F-A567-86370935FBD1}"/>
                  </a:ext>
                </a:extLst>
              </p:cNvPr>
              <p:cNvPicPr/>
              <p:nvPr/>
            </p:nvPicPr>
            <p:blipFill>
              <a:blip r:embed="rId7"/>
              <a:stretch>
                <a:fillRect/>
              </a:stretch>
            </p:blipFill>
            <p:spPr>
              <a:xfrm>
                <a:off x="6402680" y="4475975"/>
                <a:ext cx="2764520" cy="1326900"/>
              </a:xfrm>
              <a:prstGeom prst="rect">
                <a:avLst/>
              </a:prstGeom>
            </p:spPr>
          </p:pic>
        </mc:Fallback>
      </mc:AlternateContent>
      <p:cxnSp>
        <p:nvCxnSpPr>
          <p:cNvPr id="33" name="Straight Arrow Connector 32">
            <a:extLst>
              <a:ext uri="{FF2B5EF4-FFF2-40B4-BE49-F238E27FC236}">
                <a16:creationId xmlns:a16="http://schemas.microsoft.com/office/drawing/2014/main" id="{CCD319BF-AA70-FD49-9F46-7FEF3711F3DA}"/>
              </a:ext>
            </a:extLst>
          </p:cNvPr>
          <p:cNvCxnSpPr/>
          <p:nvPr/>
        </p:nvCxnSpPr>
        <p:spPr>
          <a:xfrm>
            <a:off x="9583068" y="5890630"/>
            <a:ext cx="21945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3D50E1-D3CC-9942-AD62-89610B225A9D}"/>
              </a:ext>
            </a:extLst>
          </p:cNvPr>
          <p:cNvCxnSpPr/>
          <p:nvPr/>
        </p:nvCxnSpPr>
        <p:spPr>
          <a:xfrm flipV="1">
            <a:off x="9581369" y="4424437"/>
            <a:ext cx="0" cy="1463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48CFF3A9-2159-D14D-AF3B-5C7C899495A2}"/>
                  </a:ext>
                </a:extLst>
              </p14:cNvPr>
              <p14:cNvContentPartPr/>
              <p14:nvPr/>
            </p14:nvContentPartPr>
            <p14:xfrm>
              <a:off x="9636823" y="4480295"/>
              <a:ext cx="2044065" cy="1318260"/>
            </p14:xfrm>
          </p:contentPart>
        </mc:Choice>
        <mc:Fallback xmlns="">
          <p:pic>
            <p:nvPicPr>
              <p:cNvPr id="35" name="Ink 34">
                <a:extLst>
                  <a:ext uri="{FF2B5EF4-FFF2-40B4-BE49-F238E27FC236}">
                    <a16:creationId xmlns:a16="http://schemas.microsoft.com/office/drawing/2014/main" id="{48CFF3A9-2159-D14D-AF3B-5C7C899495A2}"/>
                  </a:ext>
                </a:extLst>
              </p:cNvPr>
              <p:cNvPicPr/>
              <p:nvPr/>
            </p:nvPicPr>
            <p:blipFill>
              <a:blip r:embed="rId5"/>
              <a:stretch>
                <a:fillRect/>
              </a:stretch>
            </p:blipFill>
            <p:spPr>
              <a:xfrm>
                <a:off x="9632504" y="4475975"/>
                <a:ext cx="2052703" cy="1326900"/>
              </a:xfrm>
              <a:prstGeom prst="rect">
                <a:avLst/>
              </a:prstGeom>
            </p:spPr>
          </p:pic>
        </mc:Fallback>
      </mc:AlternateContent>
      <p:sp>
        <p:nvSpPr>
          <p:cNvPr id="36" name="Text Box 13">
            <a:extLst>
              <a:ext uri="{FF2B5EF4-FFF2-40B4-BE49-F238E27FC236}">
                <a16:creationId xmlns:a16="http://schemas.microsoft.com/office/drawing/2014/main" id="{D02B28EB-A928-B747-B106-BCA2C0734C72}"/>
              </a:ext>
            </a:extLst>
          </p:cNvPr>
          <p:cNvSpPr txBox="1"/>
          <p:nvPr/>
        </p:nvSpPr>
        <p:spPr>
          <a:xfrm flipH="1" flipV="1">
            <a:off x="3234071" y="4714610"/>
            <a:ext cx="485031" cy="1083945"/>
          </a:xfrm>
          <a:prstGeom prst="rect">
            <a:avLst/>
          </a:prstGeom>
          <a:solidFill>
            <a:schemeClr val="lt1"/>
          </a:solidFill>
          <a:ln w="6350">
            <a:noFill/>
          </a:ln>
        </p:spPr>
        <p:txBody>
          <a:bodyPr rot="0" spcFirstLastPara="0" vert="eaVert"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of Scene 2 Responses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Text Box 12">
            <a:extLst>
              <a:ext uri="{FF2B5EF4-FFF2-40B4-BE49-F238E27FC236}">
                <a16:creationId xmlns:a16="http://schemas.microsoft.com/office/drawing/2014/main" id="{853A65B3-6631-8240-B965-FCAADBAF2BAF}"/>
              </a:ext>
            </a:extLst>
          </p:cNvPr>
          <p:cNvSpPr txBox="1"/>
          <p:nvPr/>
        </p:nvSpPr>
        <p:spPr>
          <a:xfrm>
            <a:off x="3719102"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8" name="Text Box 8">
            <a:extLst>
              <a:ext uri="{FF2B5EF4-FFF2-40B4-BE49-F238E27FC236}">
                <a16:creationId xmlns:a16="http://schemas.microsoft.com/office/drawing/2014/main" id="{741D3322-6BAB-4E4C-B73F-AAB2C006A187}"/>
              </a:ext>
            </a:extLst>
          </p:cNvPr>
          <p:cNvSpPr txBox="1"/>
          <p:nvPr/>
        </p:nvSpPr>
        <p:spPr>
          <a:xfrm>
            <a:off x="3332262" y="4182076"/>
            <a:ext cx="376075"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342900" marR="0" lvl="0" indent="-342900">
              <a:spcBef>
                <a:spcPts val="0"/>
              </a:spcBef>
              <a:spcAft>
                <a:spcPts val="0"/>
              </a:spcAft>
              <a:buFont typeface="+mj-lt"/>
              <a:buAutoNum type="alphaUcPeriod"/>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39" name="Text Box 8">
            <a:extLst>
              <a:ext uri="{FF2B5EF4-FFF2-40B4-BE49-F238E27FC236}">
                <a16:creationId xmlns:a16="http://schemas.microsoft.com/office/drawing/2014/main" id="{17851F63-FDEC-5440-B2C7-C92B7245E840}"/>
              </a:ext>
            </a:extLst>
          </p:cNvPr>
          <p:cNvSpPr txBox="1"/>
          <p:nvPr/>
        </p:nvSpPr>
        <p:spPr>
          <a:xfrm>
            <a:off x="5923048" y="4187221"/>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0" name="Text Box 8">
            <a:extLst>
              <a:ext uri="{FF2B5EF4-FFF2-40B4-BE49-F238E27FC236}">
                <a16:creationId xmlns:a16="http://schemas.microsoft.com/office/drawing/2014/main" id="{7699ACEA-3F5E-A54B-89CD-65EFAA6FF313}"/>
              </a:ext>
            </a:extLst>
          </p:cNvPr>
          <p:cNvSpPr txBox="1"/>
          <p:nvPr/>
        </p:nvSpPr>
        <p:spPr>
          <a:xfrm>
            <a:off x="9141879" y="4182076"/>
            <a:ext cx="349830" cy="44240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R="0" lvl="0">
              <a:spcBef>
                <a:spcPts val="0"/>
              </a:spcBef>
              <a:spcAft>
                <a:spcPts val="0"/>
              </a:spcAft>
            </a:pPr>
            <a:r>
              <a:rPr lang="en-US" sz="1400" dirty="0">
                <a:latin typeface="Times New Roman" panose="02020603050405020304" pitchFamily="18" charset="0"/>
                <a:ea typeface="Calibri" panose="020F0502020204030204" pitchFamily="34" charset="0"/>
                <a:cs typeface="Times New Roman" panose="02020603050405020304" pitchFamily="18" charset="0"/>
              </a:rPr>
              <a:t>C</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1" name="TextBox 40">
            <a:extLst>
              <a:ext uri="{FF2B5EF4-FFF2-40B4-BE49-F238E27FC236}">
                <a16:creationId xmlns:a16="http://schemas.microsoft.com/office/drawing/2014/main" id="{470BC57E-294B-DA45-8DFF-BC704F45A255}"/>
              </a:ext>
            </a:extLst>
          </p:cNvPr>
          <p:cNvSpPr txBox="1"/>
          <p:nvPr/>
        </p:nvSpPr>
        <p:spPr>
          <a:xfrm>
            <a:off x="3858295" y="4143021"/>
            <a:ext cx="1385315"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cs typeface="Times New Roman" panose="02020603050405020304" pitchFamily="18" charset="0"/>
              </a:rPr>
              <a:t>Full cue scenes</a:t>
            </a:r>
            <a:endParaRPr lang="en-US" sz="14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7A6435AF-5F74-2442-81BA-2346F35D9488}"/>
              </a:ext>
            </a:extLst>
          </p:cNvPr>
          <p:cNvSpPr txBox="1"/>
          <p:nvPr/>
        </p:nvSpPr>
        <p:spPr>
          <a:xfrm>
            <a:off x="3049707" y="3660671"/>
            <a:ext cx="3374481" cy="338554"/>
          </a:xfrm>
          <a:prstGeom prst="rect">
            <a:avLst/>
          </a:prstGeom>
          <a:noFill/>
        </p:spPr>
        <p:txBody>
          <a:bodyPr wrap="square" rtlCol="0">
            <a:spAutoFit/>
          </a:bodyPr>
          <a:lstStyle/>
          <a:p>
            <a:r>
              <a:rPr lang="en-US" sz="1600" b="1" dirty="0">
                <a:latin typeface="Times New Roman" panose="02020603050405020304" pitchFamily="18" charset="0"/>
                <a:ea typeface="Calibri" panose="020F0502020204030204" pitchFamily="34" charset="0"/>
                <a:cs typeface="Times New Roman" panose="02020603050405020304" pitchFamily="18" charset="0"/>
              </a:rPr>
              <a:t>Predicted Psychophysical Functions</a:t>
            </a:r>
            <a:endParaRPr lang="en-US" sz="16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86FA2FE-F5DF-B74A-BB75-15DD83AECF10}"/>
              </a:ext>
            </a:extLst>
          </p:cNvPr>
          <p:cNvSpPr txBox="1"/>
          <p:nvPr/>
        </p:nvSpPr>
        <p:spPr>
          <a:xfrm>
            <a:off x="6396911" y="4137680"/>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Angular Declination</a:t>
            </a:r>
          </a:p>
        </p:txBody>
      </p:sp>
      <p:sp>
        <p:nvSpPr>
          <p:cNvPr id="46" name="TextBox 45">
            <a:extLst>
              <a:ext uri="{FF2B5EF4-FFF2-40B4-BE49-F238E27FC236}">
                <a16:creationId xmlns:a16="http://schemas.microsoft.com/office/drawing/2014/main" id="{675944FA-FB03-3041-A4AE-E3EFF01CB098}"/>
              </a:ext>
            </a:extLst>
          </p:cNvPr>
          <p:cNvSpPr txBox="1"/>
          <p:nvPr/>
        </p:nvSpPr>
        <p:spPr>
          <a:xfrm>
            <a:off x="9671374" y="4145937"/>
            <a:ext cx="228834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 Linear Perspective</a:t>
            </a:r>
          </a:p>
        </p:txBody>
      </p:sp>
      <p:sp>
        <p:nvSpPr>
          <p:cNvPr id="47" name="Text Box 12">
            <a:extLst>
              <a:ext uri="{FF2B5EF4-FFF2-40B4-BE49-F238E27FC236}">
                <a16:creationId xmlns:a16="http://schemas.microsoft.com/office/drawing/2014/main" id="{51F31662-7962-8E43-A76E-9C2205D25D47}"/>
              </a:ext>
            </a:extLst>
          </p:cNvPr>
          <p:cNvSpPr txBox="1"/>
          <p:nvPr/>
        </p:nvSpPr>
        <p:spPr>
          <a:xfrm>
            <a:off x="6549294" y="5937924"/>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8" name="Text Box 12">
            <a:extLst>
              <a:ext uri="{FF2B5EF4-FFF2-40B4-BE49-F238E27FC236}">
                <a16:creationId xmlns:a16="http://schemas.microsoft.com/office/drawing/2014/main" id="{973D7921-1D29-1F4F-ADBD-69DDAD5E5C5D}"/>
              </a:ext>
            </a:extLst>
          </p:cNvPr>
          <p:cNvSpPr txBox="1"/>
          <p:nvPr/>
        </p:nvSpPr>
        <p:spPr>
          <a:xfrm>
            <a:off x="9530238" y="5953349"/>
            <a:ext cx="2288349" cy="4572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sym typeface="Symbol" pitchFamily="2" charset="2"/>
              </a:rPr>
              <a:t></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Distance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(Scene 2 – Scene 1)</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9" name="TextBox 48">
            <a:extLst>
              <a:ext uri="{FF2B5EF4-FFF2-40B4-BE49-F238E27FC236}">
                <a16:creationId xmlns:a16="http://schemas.microsoft.com/office/drawing/2014/main" id="{88F22FAD-D326-FD44-B2C3-34127F4DFDDF}"/>
              </a:ext>
            </a:extLst>
          </p:cNvPr>
          <p:cNvSpPr txBox="1"/>
          <p:nvPr/>
        </p:nvSpPr>
        <p:spPr>
          <a:xfrm>
            <a:off x="6426081" y="436355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0" name="TextBox 49">
            <a:extLst>
              <a:ext uri="{FF2B5EF4-FFF2-40B4-BE49-F238E27FC236}">
                <a16:creationId xmlns:a16="http://schemas.microsoft.com/office/drawing/2014/main" id="{E4A8FF62-5E59-1542-A601-7F958087E7A9}"/>
              </a:ext>
            </a:extLst>
          </p:cNvPr>
          <p:cNvSpPr txBox="1"/>
          <p:nvPr/>
        </p:nvSpPr>
        <p:spPr>
          <a:xfrm>
            <a:off x="3833966" y="4358678"/>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52" name="TextBox 51">
            <a:extLst>
              <a:ext uri="{FF2B5EF4-FFF2-40B4-BE49-F238E27FC236}">
                <a16:creationId xmlns:a16="http://schemas.microsoft.com/office/drawing/2014/main" id="{5A64667D-7EA9-D540-AF04-8D7E89D835EC}"/>
              </a:ext>
            </a:extLst>
          </p:cNvPr>
          <p:cNvSpPr txBox="1"/>
          <p:nvPr/>
        </p:nvSpPr>
        <p:spPr>
          <a:xfrm>
            <a:off x="9706530" y="4360583"/>
            <a:ext cx="1622272"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Sensitivity</a:t>
            </a:r>
          </a:p>
        </p:txBody>
      </p:sp>
      <p:sp>
        <p:nvSpPr>
          <p:cNvPr id="44" name="Rectangle 43">
            <a:extLst>
              <a:ext uri="{FF2B5EF4-FFF2-40B4-BE49-F238E27FC236}">
                <a16:creationId xmlns:a16="http://schemas.microsoft.com/office/drawing/2014/main" id="{BD0DDBE3-9855-8542-9F1B-ED24364E9F80}"/>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51" name="Rectangle 50">
            <a:extLst>
              <a:ext uri="{FF2B5EF4-FFF2-40B4-BE49-F238E27FC236}">
                <a16:creationId xmlns:a16="http://schemas.microsoft.com/office/drawing/2014/main" id="{2643E3E8-0731-6343-8E48-0D91C569054A}"/>
              </a:ext>
            </a:extLst>
          </p:cNvPr>
          <p:cNvSpPr/>
          <p:nvPr/>
        </p:nvSpPr>
        <p:spPr>
          <a:xfrm>
            <a:off x="397625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Depth discrimination paradigm </a:t>
            </a:r>
          </a:p>
        </p:txBody>
      </p:sp>
      <p:sp>
        <p:nvSpPr>
          <p:cNvPr id="53" name="Rectangle 52">
            <a:extLst>
              <a:ext uri="{FF2B5EF4-FFF2-40B4-BE49-F238E27FC236}">
                <a16:creationId xmlns:a16="http://schemas.microsoft.com/office/drawing/2014/main" id="{E62876CE-D908-0941-9287-C59EA6242292}"/>
              </a:ext>
            </a:extLst>
          </p:cNvPr>
          <p:cNvSpPr/>
          <p:nvPr/>
        </p:nvSpPr>
        <p:spPr>
          <a:xfrm>
            <a:off x="796636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Sensitivity to depth across duration</a:t>
            </a:r>
          </a:p>
        </p:txBody>
      </p:sp>
      <p:sp>
        <p:nvSpPr>
          <p:cNvPr id="54" name="Title 1">
            <a:extLst>
              <a:ext uri="{FF2B5EF4-FFF2-40B4-BE49-F238E27FC236}">
                <a16:creationId xmlns:a16="http://schemas.microsoft.com/office/drawing/2014/main" id="{65B738BA-EF33-B343-85C4-F34EA94378B4}"/>
              </a:ext>
            </a:extLst>
          </p:cNvPr>
          <p:cNvSpPr>
            <a:spLocks noGrp="1"/>
          </p:cNvSpPr>
          <p:nvPr>
            <p:ph type="title"/>
          </p:nvPr>
        </p:nvSpPr>
        <p:spPr>
          <a:xfrm>
            <a:off x="265425" y="449379"/>
            <a:ext cx="10515600" cy="1325563"/>
          </a:xfrm>
        </p:spPr>
        <p:txBody>
          <a:bodyPr>
            <a:normAutofit fontScale="90000"/>
          </a:bodyPr>
          <a:lstStyle/>
          <a:p>
            <a:r>
              <a:rPr lang="en-US" dirty="0"/>
              <a:t>Relative impact of depth cues on depth perception in natural scenes</a:t>
            </a:r>
            <a:br>
              <a:rPr lang="en-US" dirty="0"/>
            </a:br>
            <a:endParaRPr lang="en-US" dirty="0"/>
          </a:p>
        </p:txBody>
      </p:sp>
    </p:spTree>
    <p:extLst>
      <p:ext uri="{BB962C8B-B14F-4D97-AF65-F5344CB8AC3E}">
        <p14:creationId xmlns:p14="http://schemas.microsoft.com/office/powerpoint/2010/main" val="2184205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45F5B-7237-F14B-8095-064EDE607BED}"/>
              </a:ext>
            </a:extLst>
          </p:cNvPr>
          <p:cNvPicPr>
            <a:picLocks noChangeAspect="1"/>
          </p:cNvPicPr>
          <p:nvPr/>
        </p:nvPicPr>
        <p:blipFill>
          <a:blip r:embed="rId3"/>
          <a:stretch>
            <a:fillRect/>
          </a:stretch>
        </p:blipFill>
        <p:spPr>
          <a:xfrm>
            <a:off x="2902666" y="4359441"/>
            <a:ext cx="3242122" cy="1592113"/>
          </a:xfrm>
          <a:prstGeom prst="rect">
            <a:avLst/>
          </a:prstGeom>
        </p:spPr>
      </p:pic>
      <p:sp>
        <p:nvSpPr>
          <p:cNvPr id="20" name="TextBox 19">
            <a:extLst>
              <a:ext uri="{FF2B5EF4-FFF2-40B4-BE49-F238E27FC236}">
                <a16:creationId xmlns:a16="http://schemas.microsoft.com/office/drawing/2014/main" id="{142AE490-5008-C744-8697-4C30A747B255}"/>
              </a:ext>
            </a:extLst>
          </p:cNvPr>
          <p:cNvSpPr txBox="1"/>
          <p:nvPr/>
        </p:nvSpPr>
        <p:spPr>
          <a:xfrm>
            <a:off x="214745" y="1064496"/>
            <a:ext cx="5832468" cy="5414367"/>
          </a:xfrm>
          <a:prstGeom prst="rect">
            <a:avLst/>
          </a:prstGeom>
          <a:noFill/>
        </p:spPr>
        <p:txBody>
          <a:bodyPr wrap="square" rtlCol="0">
            <a:spAutoFit/>
          </a:bodyPr>
          <a:lstStyle/>
          <a:p>
            <a:pPr marL="457200" indent="-457200">
              <a:lnSpc>
                <a:spcPct val="200000"/>
              </a:lnSpc>
              <a:buAutoNum type="arabicPeriod"/>
            </a:pPr>
            <a:r>
              <a:rPr lang="en-US" sz="2200" dirty="0"/>
              <a:t>Visible Ground Plane</a:t>
            </a:r>
          </a:p>
          <a:p>
            <a:pPr marL="457200" indent="-457200">
              <a:lnSpc>
                <a:spcPct val="200000"/>
              </a:lnSpc>
              <a:buAutoNum type="arabicPeriod"/>
            </a:pPr>
            <a:endParaRPr lang="en-US" sz="2200" dirty="0"/>
          </a:p>
          <a:p>
            <a:pPr marL="457200" indent="-457200">
              <a:lnSpc>
                <a:spcPct val="200000"/>
              </a:lnSpc>
              <a:buAutoNum type="arabicPeriod"/>
            </a:pPr>
            <a:r>
              <a:rPr lang="en-US" sz="2200" dirty="0"/>
              <a:t>Texture Gradient</a:t>
            </a:r>
          </a:p>
          <a:p>
            <a:pPr marL="457200" indent="-457200">
              <a:lnSpc>
                <a:spcPct val="200000"/>
              </a:lnSpc>
              <a:buAutoNum type="arabicPeriod"/>
            </a:pPr>
            <a:endParaRPr lang="en-US" sz="2200" dirty="0"/>
          </a:p>
          <a:p>
            <a:pPr marL="457200" indent="-457200">
              <a:lnSpc>
                <a:spcPct val="200000"/>
              </a:lnSpc>
              <a:buAutoNum type="arabicPeriod"/>
            </a:pPr>
            <a:r>
              <a:rPr lang="en-US" sz="2200" dirty="0"/>
              <a:t>Relative Size </a:t>
            </a:r>
          </a:p>
          <a:p>
            <a:pPr marL="457200" indent="-457200">
              <a:lnSpc>
                <a:spcPct val="200000"/>
              </a:lnSpc>
              <a:buAutoNum type="arabicPeriod"/>
            </a:pPr>
            <a:r>
              <a:rPr lang="en-US" sz="2200" dirty="0"/>
              <a:t>Angular Declination</a:t>
            </a:r>
          </a:p>
          <a:p>
            <a:pPr marL="457200" indent="-457200">
              <a:lnSpc>
                <a:spcPct val="200000"/>
              </a:lnSpc>
              <a:buAutoNum type="arabicPeriod"/>
            </a:pPr>
            <a:endParaRPr lang="en-US" sz="2200" dirty="0"/>
          </a:p>
          <a:p>
            <a:pPr marL="457200" indent="-457200">
              <a:lnSpc>
                <a:spcPct val="200000"/>
              </a:lnSpc>
              <a:buAutoNum type="arabicPeriod"/>
            </a:pPr>
            <a:r>
              <a:rPr lang="en-US" sz="2200" dirty="0"/>
              <a:t>Familiar Size  </a:t>
            </a:r>
          </a:p>
        </p:txBody>
      </p:sp>
      <p:pic>
        <p:nvPicPr>
          <p:cNvPr id="5" name="Picture 4" descr="A small house in front of a brick building&#10;&#10;Description automatically generated">
            <a:extLst>
              <a:ext uri="{FF2B5EF4-FFF2-40B4-BE49-F238E27FC236}">
                <a16:creationId xmlns:a16="http://schemas.microsoft.com/office/drawing/2014/main" id="{35F06400-E5E8-2545-A96D-44BAD6A1F2DE}"/>
              </a:ext>
            </a:extLst>
          </p:cNvPr>
          <p:cNvPicPr>
            <a:picLocks noChangeAspect="1"/>
          </p:cNvPicPr>
          <p:nvPr/>
        </p:nvPicPr>
        <p:blipFill>
          <a:blip r:embed="rId4"/>
          <a:stretch>
            <a:fillRect/>
          </a:stretch>
        </p:blipFill>
        <p:spPr>
          <a:xfrm>
            <a:off x="6144788" y="0"/>
            <a:ext cx="5143500" cy="6858000"/>
          </a:xfrm>
          <a:prstGeom prst="rect">
            <a:avLst/>
          </a:prstGeom>
        </p:spPr>
      </p:pic>
      <p:sp>
        <p:nvSpPr>
          <p:cNvPr id="3" name="Oval 2">
            <a:extLst>
              <a:ext uri="{FF2B5EF4-FFF2-40B4-BE49-F238E27FC236}">
                <a16:creationId xmlns:a16="http://schemas.microsoft.com/office/drawing/2014/main" id="{98DA0BA5-BCE9-5246-A486-351F48D6189E}"/>
              </a:ext>
            </a:extLst>
          </p:cNvPr>
          <p:cNvSpPr/>
          <p:nvPr/>
        </p:nvSpPr>
        <p:spPr>
          <a:xfrm>
            <a:off x="9929811" y="3335910"/>
            <a:ext cx="914401" cy="87153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3C28245-0DC7-914C-BD13-40D3C0266F97}"/>
              </a:ext>
            </a:extLst>
          </p:cNvPr>
          <p:cNvSpPr txBox="1"/>
          <p:nvPr/>
        </p:nvSpPr>
        <p:spPr>
          <a:xfrm>
            <a:off x="0" y="110389"/>
            <a:ext cx="6096000" cy="954107"/>
          </a:xfrm>
          <a:prstGeom prst="rect">
            <a:avLst/>
          </a:prstGeom>
          <a:noFill/>
        </p:spPr>
        <p:txBody>
          <a:bodyPr wrap="square" rtlCol="0">
            <a:spAutoFit/>
          </a:bodyPr>
          <a:lstStyle/>
          <a:p>
            <a:pPr algn="ctr"/>
            <a:r>
              <a:rPr lang="en-US" sz="2800" dirty="0"/>
              <a:t>What cues facilitate depth perception in natural environments?</a:t>
            </a:r>
          </a:p>
        </p:txBody>
      </p:sp>
      <p:pic>
        <p:nvPicPr>
          <p:cNvPr id="21" name="Picture 20" descr="A close up of a logo&#10;&#10;Description automatically generated">
            <a:extLst>
              <a:ext uri="{FF2B5EF4-FFF2-40B4-BE49-F238E27FC236}">
                <a16:creationId xmlns:a16="http://schemas.microsoft.com/office/drawing/2014/main" id="{F50C3FEA-11FA-2A44-8E35-62DFE1AD4B4D}"/>
              </a:ext>
            </a:extLst>
          </p:cNvPr>
          <p:cNvPicPr>
            <a:picLocks noChangeAspect="1"/>
          </p:cNvPicPr>
          <p:nvPr/>
        </p:nvPicPr>
        <p:blipFill rotWithShape="1">
          <a:blip r:embed="rId5"/>
          <a:srcRect b="59011"/>
          <a:stretch/>
        </p:blipFill>
        <p:spPr>
          <a:xfrm>
            <a:off x="661968" y="1660133"/>
            <a:ext cx="1636867" cy="852078"/>
          </a:xfrm>
          <a:prstGeom prst="rect">
            <a:avLst/>
          </a:prstGeom>
        </p:spPr>
      </p:pic>
      <p:pic>
        <p:nvPicPr>
          <p:cNvPr id="22" name="Picture 21" descr="A close up of a map&#10;&#10;Description automatically generated">
            <a:extLst>
              <a:ext uri="{FF2B5EF4-FFF2-40B4-BE49-F238E27FC236}">
                <a16:creationId xmlns:a16="http://schemas.microsoft.com/office/drawing/2014/main" id="{8B30C398-3C6F-0240-8EB6-9CE07BA80B5D}"/>
              </a:ext>
            </a:extLst>
          </p:cNvPr>
          <p:cNvPicPr>
            <a:picLocks noChangeAspect="1"/>
          </p:cNvPicPr>
          <p:nvPr/>
        </p:nvPicPr>
        <p:blipFill rotWithShape="1">
          <a:blip r:embed="rId6"/>
          <a:srcRect b="72241"/>
          <a:stretch/>
        </p:blipFill>
        <p:spPr>
          <a:xfrm>
            <a:off x="291752" y="3117289"/>
            <a:ext cx="2377300" cy="695654"/>
          </a:xfrm>
          <a:prstGeom prst="rect">
            <a:avLst/>
          </a:prstGeom>
        </p:spPr>
      </p:pic>
    </p:spTree>
    <p:extLst>
      <p:ext uri="{BB962C8B-B14F-4D97-AF65-F5344CB8AC3E}">
        <p14:creationId xmlns:p14="http://schemas.microsoft.com/office/powerpoint/2010/main" val="205111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830730A-B005-154E-B365-ECD404A44B7C}"/>
              </a:ext>
            </a:extLst>
          </p:cNvPr>
          <p:cNvSpPr/>
          <p:nvPr/>
        </p:nvSpPr>
        <p:spPr>
          <a:xfrm>
            <a:off x="2923307"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sp>
        <p:nvSpPr>
          <p:cNvPr id="2" name="Title 1">
            <a:extLst>
              <a:ext uri="{FF2B5EF4-FFF2-40B4-BE49-F238E27FC236}">
                <a16:creationId xmlns:a16="http://schemas.microsoft.com/office/drawing/2014/main" id="{64D4E142-98FE-EE49-8709-68CB47D6E157}"/>
              </a:ext>
            </a:extLst>
          </p:cNvPr>
          <p:cNvSpPr>
            <a:spLocks noGrp="1"/>
          </p:cNvSpPr>
          <p:nvPr>
            <p:ph type="title"/>
          </p:nvPr>
        </p:nvSpPr>
        <p:spPr>
          <a:xfrm>
            <a:off x="242451" y="434492"/>
            <a:ext cx="10515600" cy="1144639"/>
          </a:xfrm>
        </p:spPr>
        <p:txBody>
          <a:bodyPr>
            <a:normAutofit/>
          </a:bodyPr>
          <a:lstStyle/>
          <a:p>
            <a:r>
              <a:rPr lang="en-US" dirty="0"/>
              <a:t>Duration manipulation on depth judgements</a:t>
            </a:r>
          </a:p>
        </p:txBody>
      </p:sp>
      <p:sp>
        <p:nvSpPr>
          <p:cNvPr id="34" name="Rectangle 33">
            <a:extLst>
              <a:ext uri="{FF2B5EF4-FFF2-40B4-BE49-F238E27FC236}">
                <a16:creationId xmlns:a16="http://schemas.microsoft.com/office/drawing/2014/main" id="{416A9658-6BB1-E140-A7D3-F960EFF3A5A1}"/>
              </a:ext>
            </a:extLst>
          </p:cNvPr>
          <p:cNvSpPr/>
          <p:nvPr/>
        </p:nvSpPr>
        <p:spPr>
          <a:xfrm>
            <a:off x="-13856"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Model for depth estimation</a:t>
            </a:r>
          </a:p>
        </p:txBody>
      </p:sp>
      <p:sp>
        <p:nvSpPr>
          <p:cNvPr id="35" name="Rectangle 34">
            <a:extLst>
              <a:ext uri="{FF2B5EF4-FFF2-40B4-BE49-F238E27FC236}">
                <a16:creationId xmlns:a16="http://schemas.microsoft.com/office/drawing/2014/main" id="{1AC82476-6122-394A-A02D-CDA316F6610B}"/>
              </a:ext>
            </a:extLst>
          </p:cNvPr>
          <p:cNvSpPr/>
          <p:nvPr/>
        </p:nvSpPr>
        <p:spPr>
          <a:xfrm>
            <a:off x="3976254" y="-27757"/>
            <a:ext cx="4225635" cy="22971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Depth discrimination paradigm </a:t>
            </a:r>
          </a:p>
        </p:txBody>
      </p:sp>
      <p:sp>
        <p:nvSpPr>
          <p:cNvPr id="36" name="Rectangle 35">
            <a:extLst>
              <a:ext uri="{FF2B5EF4-FFF2-40B4-BE49-F238E27FC236}">
                <a16:creationId xmlns:a16="http://schemas.microsoft.com/office/drawing/2014/main" id="{A80DBD4E-A227-1E47-93DA-AD27E778E208}"/>
              </a:ext>
            </a:extLst>
          </p:cNvPr>
          <p:cNvSpPr/>
          <p:nvPr/>
        </p:nvSpPr>
        <p:spPr>
          <a:xfrm>
            <a:off x="7966364" y="-27757"/>
            <a:ext cx="4225635" cy="22971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Sensitivity to depth across duration</a:t>
            </a:r>
          </a:p>
        </p:txBody>
      </p:sp>
      <p:sp>
        <p:nvSpPr>
          <p:cNvPr id="5" name="Rectangle 4">
            <a:extLst>
              <a:ext uri="{FF2B5EF4-FFF2-40B4-BE49-F238E27FC236}">
                <a16:creationId xmlns:a16="http://schemas.microsoft.com/office/drawing/2014/main" id="{43E77413-C4A2-ED49-9DE2-E61BE36D8054}"/>
              </a:ext>
            </a:extLst>
          </p:cNvPr>
          <p:cNvSpPr/>
          <p:nvPr/>
        </p:nvSpPr>
        <p:spPr>
          <a:xfrm>
            <a:off x="207819" y="1689680"/>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Times New Roman" panose="02020603050405020304" pitchFamily="18" charset="0"/>
                <a:cs typeface="Times New Roman" panose="02020603050405020304" pitchFamily="18" charset="0"/>
              </a:rPr>
              <a:t>+</a:t>
            </a:r>
          </a:p>
        </p:txBody>
      </p:sp>
      <p:pic>
        <p:nvPicPr>
          <p:cNvPr id="7" name="Picture 6" descr="A picture containing indoor, chair, table, library&#10;&#10;Description automatically generated">
            <a:extLst>
              <a:ext uri="{FF2B5EF4-FFF2-40B4-BE49-F238E27FC236}">
                <a16:creationId xmlns:a16="http://schemas.microsoft.com/office/drawing/2014/main" id="{EA478733-FC78-204C-9A6C-34239EADA7B1}"/>
              </a:ext>
            </a:extLst>
          </p:cNvPr>
          <p:cNvPicPr>
            <a:picLocks noChangeAspect="1"/>
          </p:cNvPicPr>
          <p:nvPr/>
        </p:nvPicPr>
        <p:blipFill>
          <a:blip r:embed="rId4"/>
          <a:stretch>
            <a:fillRect/>
          </a:stretch>
        </p:blipFill>
        <p:spPr>
          <a:xfrm>
            <a:off x="3098534" y="1898075"/>
            <a:ext cx="2244442" cy="1640609"/>
          </a:xfrm>
          <a:prstGeom prst="rect">
            <a:avLst/>
          </a:prstGeom>
        </p:spPr>
      </p:pic>
      <p:sp>
        <p:nvSpPr>
          <p:cNvPr id="10" name="TextBox 9">
            <a:extLst>
              <a:ext uri="{FF2B5EF4-FFF2-40B4-BE49-F238E27FC236}">
                <a16:creationId xmlns:a16="http://schemas.microsoft.com/office/drawing/2014/main" id="{19ED0DA6-73E2-2E4B-8E52-D4B0541409B7}"/>
              </a:ext>
            </a:extLst>
          </p:cNvPr>
          <p:cNvSpPr txBox="1"/>
          <p:nvPr/>
        </p:nvSpPr>
        <p:spPr>
          <a:xfrm>
            <a:off x="1094509" y="3857628"/>
            <a:ext cx="1039091" cy="369332"/>
          </a:xfrm>
          <a:prstGeom prst="rect">
            <a:avLst/>
          </a:prstGeom>
          <a:noFill/>
        </p:spPr>
        <p:txBody>
          <a:bodyPr wrap="square" rtlCol="0">
            <a:spAutoFit/>
          </a:bodyPr>
          <a:lstStyle/>
          <a:p>
            <a:r>
              <a:rPr lang="en-US" dirty="0"/>
              <a:t>500 ms</a:t>
            </a:r>
          </a:p>
        </p:txBody>
      </p:sp>
      <p:sp>
        <p:nvSpPr>
          <p:cNvPr id="26" name="TextBox 25">
            <a:extLst>
              <a:ext uri="{FF2B5EF4-FFF2-40B4-BE49-F238E27FC236}">
                <a16:creationId xmlns:a16="http://schemas.microsoft.com/office/drawing/2014/main" id="{774188B0-3C71-C143-A2AC-70513A948ADC}"/>
              </a:ext>
            </a:extLst>
          </p:cNvPr>
          <p:cNvSpPr txBox="1"/>
          <p:nvPr/>
        </p:nvSpPr>
        <p:spPr>
          <a:xfrm>
            <a:off x="3098534" y="3857628"/>
            <a:ext cx="2301271" cy="646331"/>
          </a:xfrm>
          <a:prstGeom prst="rect">
            <a:avLst/>
          </a:prstGeom>
          <a:noFill/>
        </p:spPr>
        <p:txBody>
          <a:bodyPr wrap="square" rtlCol="0">
            <a:spAutoFit/>
          </a:bodyPr>
          <a:lstStyle/>
          <a:p>
            <a:r>
              <a:rPr lang="en-US" dirty="0"/>
              <a:t>Titrate duration:</a:t>
            </a:r>
          </a:p>
          <a:p>
            <a:r>
              <a:rPr lang="en-US" dirty="0"/>
              <a:t>250 ms – 1000 ms </a:t>
            </a:r>
          </a:p>
        </p:txBody>
      </p:sp>
      <p:sp>
        <p:nvSpPr>
          <p:cNvPr id="28" name="TextBox 27">
            <a:extLst>
              <a:ext uri="{FF2B5EF4-FFF2-40B4-BE49-F238E27FC236}">
                <a16:creationId xmlns:a16="http://schemas.microsoft.com/office/drawing/2014/main" id="{9A33693A-D5CF-E343-9594-234B52386C52}"/>
              </a:ext>
            </a:extLst>
          </p:cNvPr>
          <p:cNvSpPr txBox="1"/>
          <p:nvPr/>
        </p:nvSpPr>
        <p:spPr>
          <a:xfrm>
            <a:off x="6258791" y="3857628"/>
            <a:ext cx="1039091" cy="369332"/>
          </a:xfrm>
          <a:prstGeom prst="rect">
            <a:avLst/>
          </a:prstGeom>
          <a:noFill/>
        </p:spPr>
        <p:txBody>
          <a:bodyPr wrap="square" rtlCol="0">
            <a:spAutoFit/>
          </a:bodyPr>
          <a:lstStyle/>
          <a:p>
            <a:r>
              <a:rPr lang="en-US" dirty="0"/>
              <a:t>500 ms</a:t>
            </a:r>
          </a:p>
        </p:txBody>
      </p:sp>
      <p:sp>
        <p:nvSpPr>
          <p:cNvPr id="37" name="Rectangle 36">
            <a:extLst>
              <a:ext uri="{FF2B5EF4-FFF2-40B4-BE49-F238E27FC236}">
                <a16:creationId xmlns:a16="http://schemas.microsoft.com/office/drawing/2014/main" id="{979DC9F3-9AD7-4E41-8EE5-6E1430878454}"/>
              </a:ext>
            </a:extLst>
          </p:cNvPr>
          <p:cNvSpPr/>
          <p:nvPr/>
        </p:nvSpPr>
        <p:spPr>
          <a:xfrm>
            <a:off x="5635330" y="1689679"/>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Mask</a:t>
            </a:r>
          </a:p>
        </p:txBody>
      </p:sp>
      <p:sp>
        <p:nvSpPr>
          <p:cNvPr id="38" name="Rectangle 37">
            <a:extLst>
              <a:ext uri="{FF2B5EF4-FFF2-40B4-BE49-F238E27FC236}">
                <a16:creationId xmlns:a16="http://schemas.microsoft.com/office/drawing/2014/main" id="{630411D4-0917-D647-87F9-944414DEA9B5}"/>
              </a:ext>
            </a:extLst>
          </p:cNvPr>
          <p:cNvSpPr/>
          <p:nvPr/>
        </p:nvSpPr>
        <p:spPr>
          <a:xfrm>
            <a:off x="8485897" y="1670123"/>
            <a:ext cx="2576944" cy="21679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7ED2F94-E00E-5B48-BDCA-8A1BC8D3C911}"/>
              </a:ext>
            </a:extLst>
          </p:cNvPr>
          <p:cNvPicPr>
            <a:picLocks noChangeAspect="1"/>
          </p:cNvPicPr>
          <p:nvPr/>
        </p:nvPicPr>
        <p:blipFill rotWithShape="1">
          <a:blip r:embed="rId5"/>
          <a:srcRect/>
          <a:stretch/>
        </p:blipFill>
        <p:spPr>
          <a:xfrm>
            <a:off x="8572499" y="2012930"/>
            <a:ext cx="2428747" cy="1525753"/>
          </a:xfrm>
          <a:prstGeom prst="rect">
            <a:avLst/>
          </a:prstGeom>
        </p:spPr>
      </p:pic>
      <p:sp>
        <p:nvSpPr>
          <p:cNvPr id="39" name="TextBox 38">
            <a:extLst>
              <a:ext uri="{FF2B5EF4-FFF2-40B4-BE49-F238E27FC236}">
                <a16:creationId xmlns:a16="http://schemas.microsoft.com/office/drawing/2014/main" id="{7F2970AE-7BC0-F54D-97BB-ABBCC3384E1F}"/>
              </a:ext>
            </a:extLst>
          </p:cNvPr>
          <p:cNvSpPr txBox="1"/>
          <p:nvPr/>
        </p:nvSpPr>
        <p:spPr>
          <a:xfrm>
            <a:off x="8572499" y="3836986"/>
            <a:ext cx="2428747" cy="646331"/>
          </a:xfrm>
          <a:prstGeom prst="rect">
            <a:avLst/>
          </a:prstGeom>
          <a:noFill/>
        </p:spPr>
        <p:txBody>
          <a:bodyPr wrap="square" rtlCol="0">
            <a:spAutoFit/>
          </a:bodyPr>
          <a:lstStyle/>
          <a:p>
            <a:r>
              <a:rPr lang="en-US" dirty="0"/>
              <a:t>Judgement of target depth</a:t>
            </a:r>
          </a:p>
        </p:txBody>
      </p:sp>
      <p:sp>
        <p:nvSpPr>
          <p:cNvPr id="16" name="TextBox 15">
            <a:extLst>
              <a:ext uri="{FF2B5EF4-FFF2-40B4-BE49-F238E27FC236}">
                <a16:creationId xmlns:a16="http://schemas.microsoft.com/office/drawing/2014/main" id="{A5CCF3B9-D79F-434C-8238-DC2D45DAD6E0}"/>
              </a:ext>
            </a:extLst>
          </p:cNvPr>
          <p:cNvSpPr txBox="1"/>
          <p:nvPr/>
        </p:nvSpPr>
        <p:spPr>
          <a:xfrm>
            <a:off x="213878" y="4822903"/>
            <a:ext cx="7998395" cy="923330"/>
          </a:xfrm>
          <a:prstGeom prst="rect">
            <a:avLst/>
          </a:prstGeom>
          <a:noFill/>
        </p:spPr>
        <p:txBody>
          <a:bodyPr wrap="square" rtlCol="0">
            <a:spAutoFit/>
          </a:bodyPr>
          <a:lstStyle/>
          <a:p>
            <a:r>
              <a:rPr lang="en-US" dirty="0"/>
              <a:t>Mechanical Turk Task: </a:t>
            </a:r>
            <a:r>
              <a:rPr lang="en-US" i="1" dirty="0"/>
              <a:t>How far away is the target?</a:t>
            </a:r>
          </a:p>
          <a:p>
            <a:endParaRPr lang="en-US" i="1" dirty="0"/>
          </a:p>
          <a:p>
            <a:endParaRPr lang="en-US" i="1" dirty="0"/>
          </a:p>
        </p:txBody>
      </p:sp>
      <p:pic>
        <p:nvPicPr>
          <p:cNvPr id="4" name="Picture 3" descr="A picture containing fabric&#10;&#10;Description automatically generated">
            <a:extLst>
              <a:ext uri="{FF2B5EF4-FFF2-40B4-BE49-F238E27FC236}">
                <a16:creationId xmlns:a16="http://schemas.microsoft.com/office/drawing/2014/main" id="{472590AB-6DB2-E349-8C2D-B39960385702}"/>
              </a:ext>
            </a:extLst>
          </p:cNvPr>
          <p:cNvPicPr>
            <a:picLocks noChangeAspect="1"/>
          </p:cNvPicPr>
          <p:nvPr/>
        </p:nvPicPr>
        <p:blipFill>
          <a:blip r:embed="rId6"/>
          <a:stretch>
            <a:fillRect/>
          </a:stretch>
        </p:blipFill>
        <p:spPr>
          <a:xfrm flipH="1">
            <a:off x="5742643" y="1931971"/>
            <a:ext cx="2362317" cy="1743856"/>
          </a:xfrm>
          <a:prstGeom prst="rect">
            <a:avLst/>
          </a:prstGeom>
        </p:spPr>
      </p:pic>
    </p:spTree>
    <p:custDataLst>
      <p:tags r:id="rId1"/>
    </p:custDataLst>
    <p:extLst>
      <p:ext uri="{BB962C8B-B14F-4D97-AF65-F5344CB8AC3E}">
        <p14:creationId xmlns:p14="http://schemas.microsoft.com/office/powerpoint/2010/main" val="2866533841"/>
      </p:ext>
    </p:extLst>
  </p:cSld>
  <p:clrMapOvr>
    <a:masterClrMapping/>
  </p:clrMapOvr>
  <mc:AlternateContent xmlns:mc="http://schemas.openxmlformats.org/markup-compatibility/2006" xmlns:p14="http://schemas.microsoft.com/office/powerpoint/2010/main">
    <mc:Choice Requires="p14">
      <p:transition spd="slow" p14:dur="2000" advTm="103704"/>
    </mc:Choice>
    <mc:Fallback xmlns="">
      <p:transition spd="slow" advTm="103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10" grpId="0"/>
      <p:bldP spid="26" grpId="0"/>
      <p:bldP spid="28" grpId="0"/>
      <p:bldP spid="37" grpId="0" animBg="1"/>
      <p:bldP spid="38" grpId="0" animBg="1"/>
      <p:bldP spid="39" grpId="0"/>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6D522-5DA2-9D40-B4CA-60D86FDDED7F}"/>
              </a:ext>
            </a:extLst>
          </p:cNvPr>
          <p:cNvSpPr>
            <a:spLocks noGrp="1"/>
          </p:cNvSpPr>
          <p:nvPr>
            <p:ph type="title"/>
          </p:nvPr>
        </p:nvSpPr>
        <p:spPr/>
        <p:txBody>
          <a:bodyPr/>
          <a:lstStyle/>
          <a:p>
            <a:endParaRPr lang="en-US"/>
          </a:p>
        </p:txBody>
      </p:sp>
      <p:pic>
        <p:nvPicPr>
          <p:cNvPr id="20" name="Content Placeholder 19" descr="A black couch in a room&#10;&#10;Description automatically generated with medium confidence">
            <a:extLst>
              <a:ext uri="{FF2B5EF4-FFF2-40B4-BE49-F238E27FC236}">
                <a16:creationId xmlns:a16="http://schemas.microsoft.com/office/drawing/2014/main" id="{CB5E88D1-148E-CA46-81F7-36B2B11B433A}"/>
              </a:ext>
            </a:extLst>
          </p:cNvPr>
          <p:cNvPicPr>
            <a:picLocks noGrp="1" noChangeAspect="1"/>
          </p:cNvPicPr>
          <p:nvPr>
            <p:ph idx="1"/>
          </p:nvPr>
        </p:nvPicPr>
        <p:blipFill>
          <a:blip r:embed="rId3"/>
          <a:stretch>
            <a:fillRect/>
          </a:stretch>
        </p:blipFill>
        <p:spPr>
          <a:xfrm>
            <a:off x="6335712" y="2192104"/>
            <a:ext cx="4635500" cy="3365500"/>
          </a:xfrm>
        </p:spPr>
      </p:pic>
      <p:pic>
        <p:nvPicPr>
          <p:cNvPr id="10" name="Picture 9" descr="A picture containing indoor, red, floor, wall&#10;&#10;Description automatically generated">
            <a:extLst>
              <a:ext uri="{FF2B5EF4-FFF2-40B4-BE49-F238E27FC236}">
                <a16:creationId xmlns:a16="http://schemas.microsoft.com/office/drawing/2014/main" id="{4DEC0160-F921-A24F-9183-E88E713F1C94}"/>
              </a:ext>
            </a:extLst>
          </p:cNvPr>
          <p:cNvPicPr>
            <a:picLocks noChangeAspect="1"/>
          </p:cNvPicPr>
          <p:nvPr/>
        </p:nvPicPr>
        <p:blipFill>
          <a:blip r:embed="rId4"/>
          <a:stretch>
            <a:fillRect/>
          </a:stretch>
        </p:blipFill>
        <p:spPr>
          <a:xfrm>
            <a:off x="240571" y="3492500"/>
            <a:ext cx="4635500" cy="3365500"/>
          </a:xfrm>
          <a:prstGeom prst="rect">
            <a:avLst/>
          </a:prstGeom>
        </p:spPr>
      </p:pic>
      <p:pic>
        <p:nvPicPr>
          <p:cNvPr id="14" name="Picture 13" descr="A picture containing floor, wall, indoor, room&#10;&#10;Description automatically generated">
            <a:extLst>
              <a:ext uri="{FF2B5EF4-FFF2-40B4-BE49-F238E27FC236}">
                <a16:creationId xmlns:a16="http://schemas.microsoft.com/office/drawing/2014/main" id="{7F436BB8-8907-404D-B3C1-C35A69117CC9}"/>
              </a:ext>
            </a:extLst>
          </p:cNvPr>
          <p:cNvPicPr>
            <a:picLocks noChangeAspect="1"/>
          </p:cNvPicPr>
          <p:nvPr/>
        </p:nvPicPr>
        <p:blipFill>
          <a:blip r:embed="rId5"/>
          <a:stretch>
            <a:fillRect/>
          </a:stretch>
        </p:blipFill>
        <p:spPr>
          <a:xfrm>
            <a:off x="240571" y="202263"/>
            <a:ext cx="4635500" cy="3365500"/>
          </a:xfrm>
          <a:prstGeom prst="rect">
            <a:avLst/>
          </a:prstGeom>
        </p:spPr>
      </p:pic>
    </p:spTree>
    <p:extLst>
      <p:ext uri="{BB962C8B-B14F-4D97-AF65-F5344CB8AC3E}">
        <p14:creationId xmlns:p14="http://schemas.microsoft.com/office/powerpoint/2010/main" val="2337472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E417D-7480-C847-AB34-85FE1FDE00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5B6EF3-B414-2E4F-A36F-9E8EB0E77188}"/>
              </a:ext>
            </a:extLst>
          </p:cNvPr>
          <p:cNvSpPr>
            <a:spLocks noGrp="1"/>
          </p:cNvSpPr>
          <p:nvPr>
            <p:ph idx="1"/>
          </p:nvPr>
        </p:nvSpPr>
        <p:spPr/>
        <p:txBody>
          <a:bodyPr/>
          <a:lstStyle/>
          <a:p>
            <a:endParaRPr lang="en-US"/>
          </a:p>
        </p:txBody>
      </p:sp>
      <p:pic>
        <p:nvPicPr>
          <p:cNvPr id="4" name="Content Placeholder 5" descr="A picture containing indoor, floor, wall, window&#10;&#10;Description automatically generated">
            <a:extLst>
              <a:ext uri="{FF2B5EF4-FFF2-40B4-BE49-F238E27FC236}">
                <a16:creationId xmlns:a16="http://schemas.microsoft.com/office/drawing/2014/main" id="{C1B023B9-C364-254D-8E0B-7D0347CBA37B}"/>
              </a:ext>
            </a:extLst>
          </p:cNvPr>
          <p:cNvPicPr>
            <a:picLocks noChangeAspect="1"/>
          </p:cNvPicPr>
          <p:nvPr/>
        </p:nvPicPr>
        <p:blipFill>
          <a:blip r:embed="rId2"/>
          <a:stretch>
            <a:fillRect/>
          </a:stretch>
        </p:blipFill>
        <p:spPr>
          <a:xfrm>
            <a:off x="6511587" y="3285307"/>
            <a:ext cx="4635500" cy="3365500"/>
          </a:xfrm>
          <a:prstGeom prst="rect">
            <a:avLst/>
          </a:prstGeom>
        </p:spPr>
      </p:pic>
      <p:pic>
        <p:nvPicPr>
          <p:cNvPr id="6" name="Picture 5" descr="A picture containing text, floor, indoor, chair&#10;&#10;Description automatically generated">
            <a:extLst>
              <a:ext uri="{FF2B5EF4-FFF2-40B4-BE49-F238E27FC236}">
                <a16:creationId xmlns:a16="http://schemas.microsoft.com/office/drawing/2014/main" id="{9075753F-DE7A-3049-90A8-43D36FFA3AC8}"/>
              </a:ext>
            </a:extLst>
          </p:cNvPr>
          <p:cNvPicPr>
            <a:picLocks noChangeAspect="1"/>
          </p:cNvPicPr>
          <p:nvPr/>
        </p:nvPicPr>
        <p:blipFill>
          <a:blip r:embed="rId3"/>
          <a:stretch>
            <a:fillRect/>
          </a:stretch>
        </p:blipFill>
        <p:spPr>
          <a:xfrm>
            <a:off x="138607" y="3202430"/>
            <a:ext cx="4635500" cy="3365500"/>
          </a:xfrm>
          <a:prstGeom prst="rect">
            <a:avLst/>
          </a:prstGeom>
        </p:spPr>
      </p:pic>
    </p:spTree>
    <p:extLst>
      <p:ext uri="{BB962C8B-B14F-4D97-AF65-F5344CB8AC3E}">
        <p14:creationId xmlns:p14="http://schemas.microsoft.com/office/powerpoint/2010/main" val="361324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4E7AA-35C9-1740-A43F-D304D77D29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6085CB-E745-2B4E-9DA9-06685530262D}"/>
              </a:ext>
            </a:extLst>
          </p:cNvPr>
          <p:cNvSpPr>
            <a:spLocks noGrp="1"/>
          </p:cNvSpPr>
          <p:nvPr>
            <p:ph idx="1"/>
          </p:nvPr>
        </p:nvSpPr>
        <p:spPr/>
        <p:txBody>
          <a:bodyPr/>
          <a:lstStyle/>
          <a:p>
            <a:endParaRPr lang="en-US"/>
          </a:p>
        </p:txBody>
      </p:sp>
      <p:pic>
        <p:nvPicPr>
          <p:cNvPr id="4" name="Picture 3" descr="A picture containing wall, indoor, floor, room&#10;&#10;Description automatically generated">
            <a:extLst>
              <a:ext uri="{FF2B5EF4-FFF2-40B4-BE49-F238E27FC236}">
                <a16:creationId xmlns:a16="http://schemas.microsoft.com/office/drawing/2014/main" id="{EDA833FF-FC63-A341-9EFE-60A8813AEDA7}"/>
              </a:ext>
            </a:extLst>
          </p:cNvPr>
          <p:cNvPicPr>
            <a:picLocks noChangeAspect="1"/>
          </p:cNvPicPr>
          <p:nvPr/>
        </p:nvPicPr>
        <p:blipFill>
          <a:blip r:embed="rId2"/>
          <a:stretch>
            <a:fillRect/>
          </a:stretch>
        </p:blipFill>
        <p:spPr>
          <a:xfrm>
            <a:off x="3778250" y="1746250"/>
            <a:ext cx="4635500" cy="3365500"/>
          </a:xfrm>
          <a:prstGeom prst="rect">
            <a:avLst/>
          </a:prstGeom>
        </p:spPr>
      </p:pic>
      <p:pic>
        <p:nvPicPr>
          <p:cNvPr id="5" name="Picture 4" descr="A picture containing text, floor, indoor, blue&#10;&#10;Description automatically generated">
            <a:extLst>
              <a:ext uri="{FF2B5EF4-FFF2-40B4-BE49-F238E27FC236}">
                <a16:creationId xmlns:a16="http://schemas.microsoft.com/office/drawing/2014/main" id="{22D9857E-5182-8B42-9C59-22E6FB5F1785}"/>
              </a:ext>
            </a:extLst>
          </p:cNvPr>
          <p:cNvPicPr>
            <a:picLocks noChangeAspect="1"/>
          </p:cNvPicPr>
          <p:nvPr/>
        </p:nvPicPr>
        <p:blipFill>
          <a:blip r:embed="rId3"/>
          <a:stretch>
            <a:fillRect/>
          </a:stretch>
        </p:blipFill>
        <p:spPr>
          <a:xfrm>
            <a:off x="6304873" y="538255"/>
            <a:ext cx="4635500" cy="3365500"/>
          </a:xfrm>
          <a:prstGeom prst="rect">
            <a:avLst/>
          </a:prstGeom>
        </p:spPr>
      </p:pic>
    </p:spTree>
    <p:extLst>
      <p:ext uri="{BB962C8B-B14F-4D97-AF65-F5344CB8AC3E}">
        <p14:creationId xmlns:p14="http://schemas.microsoft.com/office/powerpoint/2010/main" val="19229523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3430-190E-6544-AA77-E27254EA423A}"/>
              </a:ext>
            </a:extLst>
          </p:cNvPr>
          <p:cNvSpPr>
            <a:spLocks noGrp="1"/>
          </p:cNvSpPr>
          <p:nvPr>
            <p:ph type="title"/>
          </p:nvPr>
        </p:nvSpPr>
        <p:spPr>
          <a:xfrm>
            <a:off x="838200" y="182928"/>
            <a:ext cx="10515600" cy="1325563"/>
          </a:xfrm>
        </p:spPr>
        <p:txBody>
          <a:bodyPr/>
          <a:lstStyle/>
          <a:p>
            <a:r>
              <a:rPr lang="en-US" dirty="0"/>
              <a:t>Surface Area: Pixel-wise calculation </a:t>
            </a:r>
          </a:p>
        </p:txBody>
      </p:sp>
      <p:pic>
        <p:nvPicPr>
          <p:cNvPr id="11" name="Picture 10" descr="A picture containing indoor, floor, wall, bed&#10;&#10;Description automatically generated">
            <a:extLst>
              <a:ext uri="{FF2B5EF4-FFF2-40B4-BE49-F238E27FC236}">
                <a16:creationId xmlns:a16="http://schemas.microsoft.com/office/drawing/2014/main" id="{575D9E60-9E2B-0F4E-96E9-38F814B0D9D6}"/>
              </a:ext>
            </a:extLst>
          </p:cNvPr>
          <p:cNvPicPr>
            <a:picLocks noChangeAspect="1"/>
          </p:cNvPicPr>
          <p:nvPr/>
        </p:nvPicPr>
        <p:blipFill>
          <a:blip r:embed="rId3"/>
          <a:stretch>
            <a:fillRect/>
          </a:stretch>
        </p:blipFill>
        <p:spPr>
          <a:xfrm>
            <a:off x="2349133" y="1234416"/>
            <a:ext cx="7493734" cy="5440656"/>
          </a:xfrm>
          <a:prstGeom prst="rect">
            <a:avLst/>
          </a:prstGeom>
        </p:spPr>
      </p:pic>
      <p:pic>
        <p:nvPicPr>
          <p:cNvPr id="4" name="Picture 3" descr="A picture containing indoor, tiled&#10;&#10;Description automatically generated">
            <a:extLst>
              <a:ext uri="{FF2B5EF4-FFF2-40B4-BE49-F238E27FC236}">
                <a16:creationId xmlns:a16="http://schemas.microsoft.com/office/drawing/2014/main" id="{1EF1130A-D521-B049-83A3-8278CD39B626}"/>
              </a:ext>
            </a:extLst>
          </p:cNvPr>
          <p:cNvPicPr>
            <a:picLocks noChangeAspect="1"/>
          </p:cNvPicPr>
          <p:nvPr/>
        </p:nvPicPr>
        <p:blipFill>
          <a:blip r:embed="rId4"/>
          <a:stretch>
            <a:fillRect/>
          </a:stretch>
        </p:blipFill>
        <p:spPr>
          <a:xfrm>
            <a:off x="2349134" y="1234416"/>
            <a:ext cx="7493734" cy="5441983"/>
          </a:xfrm>
          <a:prstGeom prst="rect">
            <a:avLst/>
          </a:prstGeom>
        </p:spPr>
      </p:pic>
      <p:pic>
        <p:nvPicPr>
          <p:cNvPr id="5" name="Picture 4" descr="A picture containing indoor, green, tiled&#10;&#10;Description automatically generated">
            <a:extLst>
              <a:ext uri="{FF2B5EF4-FFF2-40B4-BE49-F238E27FC236}">
                <a16:creationId xmlns:a16="http://schemas.microsoft.com/office/drawing/2014/main" id="{B2C37D01-419F-2243-A013-8ECCEC565001}"/>
              </a:ext>
            </a:extLst>
          </p:cNvPr>
          <p:cNvPicPr>
            <a:picLocks noChangeAspect="1"/>
          </p:cNvPicPr>
          <p:nvPr/>
        </p:nvPicPr>
        <p:blipFill>
          <a:blip r:embed="rId5"/>
          <a:stretch>
            <a:fillRect/>
          </a:stretch>
        </p:blipFill>
        <p:spPr>
          <a:xfrm>
            <a:off x="2349132" y="1233089"/>
            <a:ext cx="7493734" cy="5439569"/>
          </a:xfrm>
          <a:prstGeom prst="rect">
            <a:avLst/>
          </a:prstGeom>
        </p:spPr>
      </p:pic>
      <p:pic>
        <p:nvPicPr>
          <p:cNvPr id="6" name="Content Placeholder 4" descr="A picture containing indoor, green, tiled&#10;&#10;Description automatically generated">
            <a:extLst>
              <a:ext uri="{FF2B5EF4-FFF2-40B4-BE49-F238E27FC236}">
                <a16:creationId xmlns:a16="http://schemas.microsoft.com/office/drawing/2014/main" id="{4497695E-59DD-0A47-9F6B-A37E58F7AEA2}"/>
              </a:ext>
            </a:extLst>
          </p:cNvPr>
          <p:cNvPicPr>
            <a:picLocks noGrp="1" noChangeAspect="1"/>
          </p:cNvPicPr>
          <p:nvPr>
            <p:ph idx="1"/>
          </p:nvPr>
        </p:nvPicPr>
        <p:blipFill>
          <a:blip r:embed="rId6"/>
          <a:stretch>
            <a:fillRect/>
          </a:stretch>
        </p:blipFill>
        <p:spPr>
          <a:xfrm>
            <a:off x="2333890" y="1229347"/>
            <a:ext cx="7493734" cy="5441983"/>
          </a:xfrm>
        </p:spPr>
      </p:pic>
    </p:spTree>
    <p:extLst>
      <p:ext uri="{BB962C8B-B14F-4D97-AF65-F5344CB8AC3E}">
        <p14:creationId xmlns:p14="http://schemas.microsoft.com/office/powerpoint/2010/main" val="192028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6FB7-7304-7B4A-A4F8-0C88F11EA331}"/>
              </a:ext>
            </a:extLst>
          </p:cNvPr>
          <p:cNvSpPr>
            <a:spLocks noGrp="1"/>
          </p:cNvSpPr>
          <p:nvPr>
            <p:ph type="title"/>
          </p:nvPr>
        </p:nvSpPr>
        <p:spPr>
          <a:xfrm>
            <a:off x="381010" y="0"/>
            <a:ext cx="5638799" cy="2101850"/>
          </a:xfrm>
        </p:spPr>
        <p:txBody>
          <a:bodyPr>
            <a:normAutofit/>
          </a:bodyPr>
          <a:lstStyle/>
          <a:p>
            <a:r>
              <a:rPr lang="en-US" dirty="0"/>
              <a:t>Image Complexity</a:t>
            </a:r>
          </a:p>
        </p:txBody>
      </p:sp>
      <p:pic>
        <p:nvPicPr>
          <p:cNvPr id="5" name="Content Placeholder 4">
            <a:extLst>
              <a:ext uri="{FF2B5EF4-FFF2-40B4-BE49-F238E27FC236}">
                <a16:creationId xmlns:a16="http://schemas.microsoft.com/office/drawing/2014/main" id="{5E00140C-6721-5E41-8DA9-BEA4B413BD71}"/>
              </a:ext>
            </a:extLst>
          </p:cNvPr>
          <p:cNvPicPr>
            <a:picLocks noGrp="1" noChangeAspect="1"/>
          </p:cNvPicPr>
          <p:nvPr>
            <p:ph idx="1"/>
          </p:nvPr>
        </p:nvPicPr>
        <p:blipFill>
          <a:blip r:embed="rId3"/>
          <a:stretch>
            <a:fillRect/>
          </a:stretch>
        </p:blipFill>
        <p:spPr>
          <a:xfrm>
            <a:off x="5713414" y="642144"/>
            <a:ext cx="5573711" cy="5573711"/>
          </a:xfrm>
        </p:spPr>
      </p:pic>
    </p:spTree>
    <p:extLst>
      <p:ext uri="{BB962C8B-B14F-4D97-AF65-F5344CB8AC3E}">
        <p14:creationId xmlns:p14="http://schemas.microsoft.com/office/powerpoint/2010/main" val="1293245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92826-667A-1F46-9FDC-EFB82A003F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C15AB7-C888-2F46-AE70-5513428CF782}"/>
              </a:ext>
            </a:extLst>
          </p:cNvPr>
          <p:cNvSpPr>
            <a:spLocks noGrp="1"/>
          </p:cNvSpPr>
          <p:nvPr>
            <p:ph idx="1"/>
          </p:nvPr>
        </p:nvSpPr>
        <p:spPr/>
        <p:txBody>
          <a:bodyPr/>
          <a:lstStyle/>
          <a:p>
            <a:r>
              <a:rPr lang="en-US" dirty="0"/>
              <a:t>Experiment</a:t>
            </a:r>
          </a:p>
          <a:p>
            <a:pPr marL="171450" indent="-171450">
              <a:buFontTx/>
              <a:buChar char="-"/>
            </a:pPr>
            <a:r>
              <a:rPr lang="en-US" dirty="0"/>
              <a:t>Participants wore a base-up prism that increased the object’s angular declination and reduced computed distance </a:t>
            </a:r>
          </a:p>
          <a:p>
            <a:pPr marL="628650" lvl="1" indent="-171450">
              <a:lnSpc>
                <a:spcPct val="100000"/>
              </a:lnSpc>
              <a:spcBef>
                <a:spcPts val="0"/>
              </a:spcBef>
              <a:buFontTx/>
              <a:buChar char="-"/>
              <a:defRPr/>
            </a:pPr>
            <a:r>
              <a:rPr lang="en-US" dirty="0"/>
              <a:t>Adaptation is induced by purposeful walking and throwing beanbags </a:t>
            </a:r>
          </a:p>
          <a:p>
            <a:pPr marL="171450" indent="-171450">
              <a:buFontTx/>
              <a:buChar char="-"/>
            </a:pPr>
            <a:r>
              <a:rPr lang="en-US" dirty="0"/>
              <a:t>The after effect of the prism adaptation is a downward shift of eye level, which is the reference for computing angular declination </a:t>
            </a:r>
          </a:p>
          <a:p>
            <a:pPr marL="628650" lvl="1" indent="-171450">
              <a:buFontTx/>
              <a:buChar char="-"/>
            </a:pPr>
            <a:r>
              <a:rPr lang="en-US" dirty="0"/>
              <a:t>The reduction in angular declination </a:t>
            </a:r>
          </a:p>
          <a:p>
            <a:pPr marL="628650" lvl="1" indent="-171450">
              <a:buFontTx/>
              <a:buChar char="-"/>
            </a:pPr>
            <a:r>
              <a:rPr lang="en-US" dirty="0"/>
              <a:t>Caused an overestimation of distance </a:t>
            </a:r>
          </a:p>
        </p:txBody>
      </p:sp>
    </p:spTree>
    <p:extLst>
      <p:ext uri="{BB962C8B-B14F-4D97-AF65-F5344CB8AC3E}">
        <p14:creationId xmlns:p14="http://schemas.microsoft.com/office/powerpoint/2010/main" val="18400560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0.1|48.3"/>
</p:tagLst>
</file>

<file path=ppt/tags/tag2.xml><?xml version="1.0" encoding="utf-8"?>
<p:tagLst xmlns:a="http://schemas.openxmlformats.org/drawingml/2006/main" xmlns:r="http://schemas.openxmlformats.org/officeDocument/2006/relationships" xmlns:p="http://schemas.openxmlformats.org/presentationml/2006/main">
  <p:tag name="TIMING" val="|40.1|48.3"/>
</p:tagLst>
</file>

<file path=ppt/tags/tag3.xml><?xml version="1.0" encoding="utf-8"?>
<p:tagLst xmlns:a="http://schemas.openxmlformats.org/drawingml/2006/main" xmlns:r="http://schemas.openxmlformats.org/officeDocument/2006/relationships" xmlns:p="http://schemas.openxmlformats.org/presentationml/2006/main">
  <p:tag name="TIMING" val="|40.1|4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{B423DA72-0186-044C-8D5A-EF6EF14FFE34}tf10001123</Template>
  <TotalTime>18784</TotalTime>
  <Words>8280</Words>
  <Application>Microsoft Macintosh PowerPoint</Application>
  <PresentationFormat>Widescreen</PresentationFormat>
  <Paragraphs>1210</Paragraphs>
  <Slides>96</Slides>
  <Notes>85</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Apple Braille</vt:lpstr>
      <vt:lpstr>Arial</vt:lpstr>
      <vt:lpstr>Calibri</vt:lpstr>
      <vt:lpstr>Calibri Light</vt:lpstr>
      <vt:lpstr>Cambria Math</vt:lpstr>
      <vt:lpstr>Georgia</vt:lpstr>
      <vt:lpstr>Lucida Console</vt:lpstr>
      <vt:lpstr>Times New Roman</vt:lpstr>
      <vt:lpstr>Tw Cen MT</vt:lpstr>
      <vt:lpstr>Office Theme</vt:lpstr>
      <vt:lpstr>A Novel Generalization between Verbal Judgments and Perceptual Discrimination of 3D Space</vt:lpstr>
      <vt:lpstr>Depth Perception </vt:lpstr>
      <vt:lpstr>Image Complexity</vt:lpstr>
      <vt:lpstr>PowerPoint Presentation</vt:lpstr>
      <vt:lpstr>PowerPoint Presentation</vt:lpstr>
      <vt:lpstr>PowerPoint Presentation</vt:lpstr>
      <vt:lpstr>PowerPoint Presentation</vt:lpstr>
      <vt:lpstr>PowerPoint Presentation</vt:lpstr>
      <vt:lpstr>PowerPoint Presentation</vt:lpstr>
      <vt:lpstr>Time course of angular declination </vt:lpstr>
      <vt:lpstr>How are depth cues integrated to form a percept?</vt:lpstr>
      <vt:lpstr>Stimuli: SUN-RGBD Database </vt:lpstr>
      <vt:lpstr>Stimulus Selection</vt:lpstr>
      <vt:lpstr>Focal Length</vt:lpstr>
      <vt:lpstr>Outline</vt:lpstr>
      <vt:lpstr>Verbal Judgement Task Design</vt:lpstr>
      <vt:lpstr>Linear Model of Individual Stimuli </vt:lpstr>
      <vt:lpstr>Effect of Viewing Duration on Sensitivity </vt:lpstr>
      <vt:lpstr>Participant Depth Scale Variability</vt:lpstr>
      <vt:lpstr>Normalized Performance</vt:lpstr>
      <vt:lpstr>Normalized Performance</vt:lpstr>
      <vt:lpstr>Target Visual Search</vt:lpstr>
      <vt:lpstr>Outline</vt:lpstr>
      <vt:lpstr>Target at Center: Verbal Judgement Task Design</vt:lpstr>
      <vt:lpstr>Target at Center: Linear Model of Individual Stimuli </vt:lpstr>
      <vt:lpstr>Effect of Viewing Duration on Sensitivity </vt:lpstr>
      <vt:lpstr>Target at Center: Normalized Performance</vt:lpstr>
      <vt:lpstr> Combined Results</vt:lpstr>
      <vt:lpstr> Combined Results</vt:lpstr>
      <vt:lpstr>Combined Results</vt:lpstr>
      <vt:lpstr>Combined Results</vt:lpstr>
      <vt:lpstr>Residuals </vt:lpstr>
      <vt:lpstr>Residuals</vt:lpstr>
      <vt:lpstr>Residuals</vt:lpstr>
      <vt:lpstr>Residuals</vt:lpstr>
      <vt:lpstr>Residuals</vt:lpstr>
      <vt:lpstr>Individual Image Accuracy</vt:lpstr>
      <vt:lpstr>Individual Image Accuracy</vt:lpstr>
      <vt:lpstr>Low and Stable Error Across Viewing Durations</vt:lpstr>
      <vt:lpstr>Outline</vt:lpstr>
      <vt:lpstr>PowerPoint Presentation</vt:lpstr>
      <vt:lpstr>Methods</vt:lpstr>
      <vt:lpstr>Kinect v2 Object Segmentation </vt:lpstr>
      <vt:lpstr>Kinect v2 Object Segmentation </vt:lpstr>
      <vt:lpstr>Calculating Real World Object Dimensions </vt:lpstr>
      <vt:lpstr>Surface Area: Pixel-wise calculation </vt:lpstr>
      <vt:lpstr>Surface Area: Pixel-wise calculation </vt:lpstr>
      <vt:lpstr>Surface Area: Pixel-wise calculation </vt:lpstr>
      <vt:lpstr>Surface Area: Pixel-wise calculation </vt:lpstr>
      <vt:lpstr>Surface Area</vt:lpstr>
      <vt:lpstr>Familiar Size and Relative Size </vt:lpstr>
      <vt:lpstr>Ground Plane</vt:lpstr>
      <vt:lpstr>Clutter</vt:lpstr>
      <vt:lpstr>Volume of space</vt:lpstr>
      <vt:lpstr>Do relative cue values correlate with sensitivity?</vt:lpstr>
      <vt:lpstr>Outline</vt:lpstr>
      <vt:lpstr>Role of gender (N= 192)</vt:lpstr>
      <vt:lpstr>Is there an effect of gender on sensitivity?</vt:lpstr>
      <vt:lpstr>Is there an effect of gender on scaling?</vt:lpstr>
      <vt:lpstr>Role of Age</vt:lpstr>
      <vt:lpstr>Is there a difference in participant slopes based on age?</vt:lpstr>
      <vt:lpstr>Is there a difference in participant slopes based on age?</vt:lpstr>
      <vt:lpstr>Conclusions and Next Steps</vt:lpstr>
      <vt:lpstr>Pilot: Depth Discrimination Paradigm </vt:lpstr>
      <vt:lpstr>Discrimination: Kinect Coded Accuracy</vt:lpstr>
      <vt:lpstr>Predictability of Discrimination Behavior: Accuracy</vt:lpstr>
      <vt:lpstr>Predictability of Discrimination Behavior: Accuracy</vt:lpstr>
      <vt:lpstr>Predictability of Discrimination Behavior: RT</vt:lpstr>
      <vt:lpstr>Conclusions and Next Steps</vt:lpstr>
      <vt:lpstr>Thank you!!</vt:lpstr>
      <vt:lpstr>PowerPoint Presentation</vt:lpstr>
      <vt:lpstr>Target at Center: Normalized Performance</vt:lpstr>
      <vt:lpstr>Target at Center: Normalized Performance</vt:lpstr>
      <vt:lpstr>Future Directions </vt:lpstr>
      <vt:lpstr>Task Design (N= 192)</vt:lpstr>
      <vt:lpstr>Camera Rotation: Roll, Pitch, and Yaw </vt:lpstr>
      <vt:lpstr>Camera Rotation: Roll, Pitch, and Yaw </vt:lpstr>
      <vt:lpstr>Large Decrease in Error Across Viewing Durations</vt:lpstr>
      <vt:lpstr>Consistent Overestimation Across Viewing Durations</vt:lpstr>
      <vt:lpstr>PowerPoint Presentation</vt:lpstr>
      <vt:lpstr>PowerPoint Presentation</vt:lpstr>
      <vt:lpstr>PowerPoint Presentation</vt:lpstr>
      <vt:lpstr>Individual Image: Role of Duration</vt:lpstr>
      <vt:lpstr> A computer vision approach to extracting cues from real-world scenes </vt:lpstr>
      <vt:lpstr>PowerPoint Presentation</vt:lpstr>
      <vt:lpstr>Ground Truth Depth Cue Coding </vt:lpstr>
      <vt:lpstr>Relative impact of depth cues on depth perception in natural scenes </vt:lpstr>
      <vt:lpstr>Relative impact of depth cues on depth perception in natural scenes </vt:lpstr>
      <vt:lpstr>Relative impact of depth cues on depth perception in natural scenes </vt:lpstr>
      <vt:lpstr>Duration manipulation on depth judgements</vt:lpstr>
      <vt:lpstr>PowerPoint Presentation</vt:lpstr>
      <vt:lpstr>PowerPoint Presentation</vt:lpstr>
      <vt:lpstr>PowerPoint Presentation</vt:lpstr>
      <vt:lpstr>Surface Area: Pixel-wise calculation </vt:lpstr>
      <vt:lpstr>Image Complexity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Data-Driven Approach to Quantifying Depth Perception in Real-World Scenes </dc:title>
  <dc:creator>Prachi S Mahableshwarkar</dc:creator>
  <cp:lastModifiedBy>Prachi S Mahableshwarkar</cp:lastModifiedBy>
  <cp:revision>427</cp:revision>
  <dcterms:created xsi:type="dcterms:W3CDTF">2020-04-30T18:34:58Z</dcterms:created>
  <dcterms:modified xsi:type="dcterms:W3CDTF">2022-10-09T16:44:36Z</dcterms:modified>
</cp:coreProperties>
</file>